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bookmarkIdSeed="2">
  <p:sldMasterIdLst>
    <p:sldMasterId id="2147483763" r:id="rId1"/>
    <p:sldMasterId id="2147483782" r:id="rId2"/>
  </p:sldMasterIdLst>
  <p:notesMasterIdLst>
    <p:notesMasterId r:id="rId72"/>
  </p:notesMasterIdLst>
  <p:handoutMasterIdLst>
    <p:handoutMasterId r:id="rId73"/>
  </p:handoutMasterIdLst>
  <p:sldIdLst>
    <p:sldId id="508" r:id="rId3"/>
    <p:sldId id="510" r:id="rId4"/>
    <p:sldId id="511" r:id="rId5"/>
    <p:sldId id="512" r:id="rId6"/>
    <p:sldId id="513" r:id="rId7"/>
    <p:sldId id="507" r:id="rId8"/>
    <p:sldId id="540" r:id="rId9"/>
    <p:sldId id="541" r:id="rId10"/>
    <p:sldId id="448" r:id="rId11"/>
    <p:sldId id="449" r:id="rId12"/>
    <p:sldId id="450" r:id="rId13"/>
    <p:sldId id="542" r:id="rId14"/>
    <p:sldId id="451" r:id="rId15"/>
    <p:sldId id="452" r:id="rId16"/>
    <p:sldId id="500" r:id="rId17"/>
    <p:sldId id="455" r:id="rId18"/>
    <p:sldId id="551" r:id="rId19"/>
    <p:sldId id="550" r:id="rId20"/>
    <p:sldId id="552" r:id="rId21"/>
    <p:sldId id="459" r:id="rId22"/>
    <p:sldId id="535" r:id="rId23"/>
    <p:sldId id="502" r:id="rId24"/>
    <p:sldId id="461" r:id="rId25"/>
    <p:sldId id="462" r:id="rId26"/>
    <p:sldId id="463" r:id="rId27"/>
    <p:sldId id="464" r:id="rId28"/>
    <p:sldId id="465" r:id="rId29"/>
    <p:sldId id="466" r:id="rId30"/>
    <p:sldId id="467" r:id="rId31"/>
    <p:sldId id="468" r:id="rId32"/>
    <p:sldId id="469" r:id="rId33"/>
    <p:sldId id="470" r:id="rId34"/>
    <p:sldId id="471" r:id="rId35"/>
    <p:sldId id="472" r:id="rId36"/>
    <p:sldId id="543" r:id="rId37"/>
    <p:sldId id="536" r:id="rId38"/>
    <p:sldId id="537" r:id="rId39"/>
    <p:sldId id="475" r:id="rId40"/>
    <p:sldId id="476" r:id="rId41"/>
    <p:sldId id="477" r:id="rId42"/>
    <p:sldId id="538" r:id="rId43"/>
    <p:sldId id="515" r:id="rId44"/>
    <p:sldId id="516" r:id="rId45"/>
    <p:sldId id="517" r:id="rId46"/>
    <p:sldId id="518" r:id="rId47"/>
    <p:sldId id="519" r:id="rId48"/>
    <p:sldId id="520" r:id="rId49"/>
    <p:sldId id="521" r:id="rId50"/>
    <p:sldId id="522" r:id="rId51"/>
    <p:sldId id="544" r:id="rId52"/>
    <p:sldId id="545" r:id="rId53"/>
    <p:sldId id="546" r:id="rId54"/>
    <p:sldId id="547" r:id="rId55"/>
    <p:sldId id="529" r:id="rId56"/>
    <p:sldId id="548" r:id="rId57"/>
    <p:sldId id="539" r:id="rId58"/>
    <p:sldId id="440" r:id="rId59"/>
    <p:sldId id="532" r:id="rId60"/>
    <p:sldId id="498" r:id="rId61"/>
    <p:sldId id="491" r:id="rId62"/>
    <p:sldId id="492" r:id="rId63"/>
    <p:sldId id="533" r:id="rId64"/>
    <p:sldId id="493" r:id="rId65"/>
    <p:sldId id="554" r:id="rId66"/>
    <p:sldId id="555" r:id="rId67"/>
    <p:sldId id="556" r:id="rId68"/>
    <p:sldId id="494" r:id="rId69"/>
    <p:sldId id="495" r:id="rId70"/>
    <p:sldId id="496" r:id="rId71"/>
  </p:sldIdLst>
  <p:sldSz cx="9144000" cy="6858000" type="screen4x3"/>
  <p:notesSz cx="6797675" cy="9926638"/>
  <p:defaultTex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p:defaultTextStyle>
  <p:extLst>
    <p:ext uri="{EFAFB233-063F-42B5-8137-9DF3F51BA10A}">
      <p15:sldGuideLst xmlns:p15="http://schemas.microsoft.com/office/powerpoint/2012/main">
        <p15:guide id="1" orient="horz" pos="38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ristoph" initials="C" lastIdx="3" clrIdx="0"/>
  <p:cmAuthor id="2" name="profilinstaller" initials="p" lastIdx="1" clrIdx="1">
    <p:extLst>
      <p:ext uri="{19B8F6BF-5375-455C-9EA6-DF929625EA0E}">
        <p15:presenceInfo xmlns:p15="http://schemas.microsoft.com/office/powerpoint/2012/main" userId="profilinstall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7A86"/>
    <a:srgbClr val="CBB98A"/>
    <a:srgbClr val="085495"/>
    <a:srgbClr val="F3F9FA"/>
    <a:srgbClr val="4E60AA"/>
    <a:srgbClr val="327A87"/>
    <a:srgbClr val="595B5A"/>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664" autoAdjust="0"/>
    <p:restoredTop sz="75501" autoAdjust="0"/>
  </p:normalViewPr>
  <p:slideViewPr>
    <p:cSldViewPr>
      <p:cViewPr varScale="1">
        <p:scale>
          <a:sx n="78" d="100"/>
          <a:sy n="78" d="100"/>
        </p:scale>
        <p:origin x="896" y="184"/>
      </p:cViewPr>
      <p:guideLst>
        <p:guide orient="horz" pos="380"/>
        <p:guide pos="288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40" d="100"/>
        <a:sy n="40" d="100"/>
      </p:scale>
      <p:origin x="0" y="0"/>
    </p:cViewPr>
  </p:sorterViewPr>
  <p:notesViewPr>
    <p:cSldViewPr>
      <p:cViewPr varScale="1">
        <p:scale>
          <a:sx n="97" d="100"/>
          <a:sy n="97" d="100"/>
        </p:scale>
        <p:origin x="3712" y="22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commentAuthors" Target="commentAuthor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handoutMaster" Target="handoutMasters/handoutMaster1.xml"/><Relationship Id="rId78"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8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ea typeface="ＭＳ Ｐゴシック" pitchFamily="34" charset="-128"/>
              </a:defRPr>
            </a:lvl1pPr>
          </a:lstStyle>
          <a:p>
            <a:pPr>
              <a:defRPr/>
            </a:pPr>
            <a:endParaRPr lang="de-DE"/>
          </a:p>
        </p:txBody>
      </p:sp>
      <p:sp>
        <p:nvSpPr>
          <p:cNvPr id="35843" name="Rectangle 3"/>
          <p:cNvSpPr>
            <a:spLocks noGrp="1" noChangeArrowheads="1"/>
          </p:cNvSpPr>
          <p:nvPr>
            <p:ph type="dt" sz="quarter"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ea typeface="ＭＳ Ｐゴシック" pitchFamily="34" charset="-128"/>
              </a:defRPr>
            </a:lvl1pPr>
          </a:lstStyle>
          <a:p>
            <a:pPr>
              <a:defRPr/>
            </a:pPr>
            <a:fld id="{BC704CDD-8C35-47BD-A048-02940FD503C5}" type="datetimeFigureOut">
              <a:rPr lang="de-DE"/>
              <a:pPr>
                <a:defRPr/>
              </a:pPr>
              <a:t>20.08.20</a:t>
            </a:fld>
            <a:endParaRPr lang="de-DE"/>
          </a:p>
        </p:txBody>
      </p:sp>
      <p:sp>
        <p:nvSpPr>
          <p:cNvPr id="35844" name="Rectangle 4"/>
          <p:cNvSpPr>
            <a:spLocks noGrp="1" noChangeArrowheads="1"/>
          </p:cNvSpPr>
          <p:nvPr>
            <p:ph type="ftr" sz="quarter" idx="2"/>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ea typeface="ＭＳ Ｐゴシック" pitchFamily="34" charset="-128"/>
              </a:defRPr>
            </a:lvl1pPr>
          </a:lstStyle>
          <a:p>
            <a:pPr>
              <a:defRPr/>
            </a:pPr>
            <a:endParaRPr lang="de-DE"/>
          </a:p>
        </p:txBody>
      </p:sp>
      <p:sp>
        <p:nvSpPr>
          <p:cNvPr id="35845" name="Rectangle 5"/>
          <p:cNvSpPr>
            <a:spLocks noGrp="1" noChangeArrowheads="1"/>
          </p:cNvSpPr>
          <p:nvPr>
            <p:ph type="sldNum" sz="quarter" idx="3"/>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ea typeface="ＭＳ Ｐゴシック" pitchFamily="34" charset="-128"/>
              </a:defRPr>
            </a:lvl1pPr>
          </a:lstStyle>
          <a:p>
            <a:pPr>
              <a:defRPr/>
            </a:pPr>
            <a:fld id="{52B003E9-E099-4FC4-8D89-2E463178934F}" type="slidenum">
              <a:rPr lang="de-DE"/>
              <a:pPr>
                <a:defRPr/>
              </a:pPr>
              <a:t>‹Nr.›</a:t>
            </a:fld>
            <a:endParaRPr lang="de-DE"/>
          </a:p>
        </p:txBody>
      </p:sp>
    </p:spTree>
    <p:extLst>
      <p:ext uri="{BB962C8B-B14F-4D97-AF65-F5344CB8AC3E}">
        <p14:creationId xmlns:p14="http://schemas.microsoft.com/office/powerpoint/2010/main" val="12854516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ea typeface="ＭＳ Ｐゴシック" charset="-128"/>
                <a:cs typeface="ＭＳ Ｐゴシック" charset="-128"/>
              </a:defRPr>
            </a:lvl1pPr>
          </a:lstStyle>
          <a:p>
            <a:pPr>
              <a:defRPr/>
            </a:pPr>
            <a:endParaRPr lang="de-DE"/>
          </a:p>
        </p:txBody>
      </p:sp>
      <p:sp>
        <p:nvSpPr>
          <p:cNvPr id="1024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ea typeface="ＭＳ Ｐゴシック" charset="-128"/>
                <a:cs typeface="ＭＳ Ｐゴシック" charset="-128"/>
              </a:defRPr>
            </a:lvl1pPr>
          </a:lstStyle>
          <a:p>
            <a:pPr>
              <a:defRPr/>
            </a:pPr>
            <a:endParaRPr lang="de-DE"/>
          </a:p>
        </p:txBody>
      </p:sp>
      <p:sp>
        <p:nvSpPr>
          <p:cNvPr id="69636"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1024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ea typeface="ＭＳ Ｐゴシック" charset="-128"/>
                <a:cs typeface="ＭＳ Ｐゴシック" charset="-128"/>
              </a:defRPr>
            </a:lvl1pPr>
          </a:lstStyle>
          <a:p>
            <a:pPr>
              <a:defRPr/>
            </a:pPr>
            <a:endParaRPr lang="de-DE"/>
          </a:p>
        </p:txBody>
      </p:sp>
      <p:sp>
        <p:nvSpPr>
          <p:cNvPr id="1024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ea typeface="ＭＳ Ｐゴシック" charset="-128"/>
                <a:cs typeface="ＭＳ Ｐゴシック" charset="-128"/>
              </a:defRPr>
            </a:lvl1pPr>
          </a:lstStyle>
          <a:p>
            <a:pPr>
              <a:defRPr/>
            </a:pPr>
            <a:fld id="{AA96EC0E-956E-4DE8-BE30-C95150F5AA7D}" type="slidenum">
              <a:rPr lang="de-DE"/>
              <a:pPr>
                <a:defRPr/>
              </a:pPr>
              <a:t>‹Nr.›</a:t>
            </a:fld>
            <a:endParaRPr lang="de-DE"/>
          </a:p>
        </p:txBody>
      </p:sp>
    </p:spTree>
    <p:extLst>
      <p:ext uri="{BB962C8B-B14F-4D97-AF65-F5344CB8AC3E}">
        <p14:creationId xmlns:p14="http://schemas.microsoft.com/office/powerpoint/2010/main" val="4003286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defTabSz="351701" eaLnBrk="0" hangingPunct="0"/>
            <a:r>
              <a:rPr lang="de-DE" sz="900" b="1" dirty="0">
                <a:latin typeface="Calibri" pitchFamily="34" charset="0"/>
                <a:ea typeface="MS PGothic" panose="020B0600070205080204" pitchFamily="34" charset="-128"/>
                <a:cs typeface="ＭＳ Ｐゴシック" charset="0"/>
              </a:rPr>
              <a:t>Sachrechnen:  1 Ziele und Funktionen</a:t>
            </a:r>
            <a:endParaRPr lang="de-DE" dirty="0"/>
          </a:p>
        </p:txBody>
      </p:sp>
      <p:sp>
        <p:nvSpPr>
          <p:cNvPr id="4" name="Foliennummernplatzhalter 3"/>
          <p:cNvSpPr>
            <a:spLocks noGrp="1"/>
          </p:cNvSpPr>
          <p:nvPr>
            <p:ph type="sldNum" sz="quarter" idx="10"/>
          </p:nvPr>
        </p:nvSpPr>
        <p:spPr/>
        <p:txBody>
          <a:bodyPr/>
          <a:lstStyle/>
          <a:p>
            <a:fld id="{07C1B0D3-0A58-403F-B6DF-C338AD750015}" type="slidenum">
              <a:rPr lang="de-DE" altLang="de-DE" smtClean="0"/>
              <a:pPr/>
              <a:t>1</a:t>
            </a:fld>
            <a:endParaRPr lang="de-DE" altLang="de-DE"/>
          </a:p>
        </p:txBody>
      </p:sp>
    </p:spTree>
    <p:extLst>
      <p:ext uri="{BB962C8B-B14F-4D97-AF65-F5344CB8AC3E}">
        <p14:creationId xmlns:p14="http://schemas.microsoft.com/office/powerpoint/2010/main" val="11395926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12</a:t>
            </a:fld>
            <a:endParaRPr lang="de-DE"/>
          </a:p>
        </p:txBody>
      </p:sp>
    </p:spTree>
    <p:extLst>
      <p:ext uri="{BB962C8B-B14F-4D97-AF65-F5344CB8AC3E}">
        <p14:creationId xmlns:p14="http://schemas.microsoft.com/office/powerpoint/2010/main" val="953988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Folienbildplatzhalter 1"/>
          <p:cNvSpPr>
            <a:spLocks noGrp="1" noRot="1" noChangeAspect="1" noTextEdit="1"/>
          </p:cNvSpPr>
          <p:nvPr>
            <p:ph type="sldImg"/>
          </p:nvPr>
        </p:nvSpPr>
        <p:spPr>
          <a:ln/>
        </p:spPr>
      </p:sp>
      <p:sp>
        <p:nvSpPr>
          <p:cNvPr id="1638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68478" indent="-168478">
              <a:buFontTx/>
              <a:buNone/>
            </a:pPr>
            <a:endParaRPr lang="de-DE" altLang="de-DE" dirty="0"/>
          </a:p>
        </p:txBody>
      </p:sp>
      <p:sp>
        <p:nvSpPr>
          <p:cNvPr id="1638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916BFE7A-1FAE-4102-A264-921F633D96D4}" type="slidenum">
              <a:rPr lang="de-DE" altLang="de-DE" sz="1400"/>
              <a:pPr/>
              <a:t>13</a:t>
            </a:fld>
            <a:endParaRPr lang="de-DE" altLang="de-DE" sz="1400" dirty="0"/>
          </a:p>
        </p:txBody>
      </p:sp>
    </p:spTree>
    <p:extLst>
      <p:ext uri="{BB962C8B-B14F-4D97-AF65-F5344CB8AC3E}">
        <p14:creationId xmlns:p14="http://schemas.microsoft.com/office/powerpoint/2010/main" val="1222933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Folienbildplatzhalter 1"/>
          <p:cNvSpPr>
            <a:spLocks noGrp="1" noRot="1" noChangeAspect="1" noTextEdit="1"/>
          </p:cNvSpPr>
          <p:nvPr>
            <p:ph type="sldImg"/>
          </p:nvPr>
        </p:nvSpPr>
        <p:spPr>
          <a:ln/>
        </p:spPr>
      </p:sp>
      <p:sp>
        <p:nvSpPr>
          <p:cNvPr id="1843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Optional! </a:t>
            </a:r>
          </a:p>
          <a:p>
            <a:r>
              <a:rPr lang="de-DE" altLang="de-DE" dirty="0"/>
              <a:t>Video unter: https://www.youtube.com/watch?v=kkGeOWYOFoA</a:t>
            </a:r>
          </a:p>
        </p:txBody>
      </p:sp>
      <p:sp>
        <p:nvSpPr>
          <p:cNvPr id="1843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E9D4D098-73FF-43E1-AD7A-FF0B37EED592}" type="slidenum">
              <a:rPr lang="de-DE" altLang="de-DE" sz="1400"/>
              <a:pPr/>
              <a:t>14</a:t>
            </a:fld>
            <a:endParaRPr lang="de-DE" altLang="de-DE" sz="1400" dirty="0"/>
          </a:p>
        </p:txBody>
      </p:sp>
    </p:spTree>
    <p:extLst>
      <p:ext uri="{BB962C8B-B14F-4D97-AF65-F5344CB8AC3E}">
        <p14:creationId xmlns:p14="http://schemas.microsoft.com/office/powerpoint/2010/main" val="276710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15</a:t>
            </a:fld>
            <a:endParaRPr lang="de-DE"/>
          </a:p>
        </p:txBody>
      </p:sp>
    </p:spTree>
    <p:extLst>
      <p:ext uri="{BB962C8B-B14F-4D97-AF65-F5344CB8AC3E}">
        <p14:creationId xmlns:p14="http://schemas.microsoft.com/office/powerpoint/2010/main" val="1249301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p:cNvSpPr>
            <a:spLocks noGrp="1" noRot="1" noChangeAspect="1" noTextEdit="1"/>
          </p:cNvSpPr>
          <p:nvPr>
            <p:ph type="sldImg"/>
          </p:nvPr>
        </p:nvSpPr>
        <p:spPr>
          <a:ln/>
        </p:spPr>
      </p:sp>
      <p:sp>
        <p:nvSpPr>
          <p:cNvPr id="2048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Problemaufriss (Was sind Sachaufgaben?)</a:t>
            </a:r>
          </a:p>
          <a:p>
            <a:endParaRPr lang="de-DE" altLang="de-DE" dirty="0"/>
          </a:p>
          <a:p>
            <a:endParaRPr lang="de-DE" altLang="de-DE" dirty="0"/>
          </a:p>
        </p:txBody>
      </p:sp>
      <p:sp>
        <p:nvSpPr>
          <p:cNvPr id="2048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33371575-3E62-4525-B1D8-545D0245B801}" type="slidenum">
              <a:rPr lang="de-DE" altLang="de-DE" sz="1400"/>
              <a:pPr/>
              <a:t>16</a:t>
            </a:fld>
            <a:endParaRPr lang="de-DE" altLang="de-DE" sz="1400" dirty="0"/>
          </a:p>
        </p:txBody>
      </p:sp>
    </p:spTree>
    <p:extLst>
      <p:ext uri="{BB962C8B-B14F-4D97-AF65-F5344CB8AC3E}">
        <p14:creationId xmlns:p14="http://schemas.microsoft.com/office/powerpoint/2010/main" val="12403810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19</a:t>
            </a:fld>
            <a:endParaRPr lang="de-DE"/>
          </a:p>
        </p:txBody>
      </p:sp>
    </p:spTree>
    <p:extLst>
      <p:ext uri="{BB962C8B-B14F-4D97-AF65-F5344CB8AC3E}">
        <p14:creationId xmlns:p14="http://schemas.microsoft.com/office/powerpoint/2010/main" val="14253128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lienbildplatzhalter 1"/>
          <p:cNvSpPr>
            <a:spLocks noGrp="1" noRot="1" noChangeAspect="1" noTextEdit="1"/>
          </p:cNvSpPr>
          <p:nvPr>
            <p:ph type="sldImg"/>
          </p:nvPr>
        </p:nvSpPr>
        <p:spPr>
          <a:ln/>
        </p:spPr>
      </p:sp>
      <p:sp>
        <p:nvSpPr>
          <p:cNvPr id="2867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Ein weiteres Problem: „Aber …“</a:t>
            </a:r>
          </a:p>
          <a:p>
            <a:r>
              <a:rPr lang="de-DE" altLang="de-DE" dirty="0"/>
              <a:t>Frage: Woran kann das liegen?</a:t>
            </a:r>
          </a:p>
          <a:p>
            <a:r>
              <a:rPr lang="de-DE" altLang="de-DE" dirty="0"/>
              <a:t>a) Lesetechnik oder Sinnerfassungsfähigkeit</a:t>
            </a:r>
          </a:p>
          <a:p>
            <a:r>
              <a:rPr lang="de-DE" altLang="de-DE" dirty="0"/>
              <a:t>b) Fehlendes Operationsverständnis (Kind kann : 3x2=6  Kind legt 	</a:t>
            </a:r>
            <a:r>
              <a:rPr lang="de-DE" altLang="de-DE" dirty="0" err="1"/>
              <a:t>ooo</a:t>
            </a:r>
            <a:r>
              <a:rPr lang="de-DE" altLang="de-DE" dirty="0"/>
              <a:t>	</a:t>
            </a:r>
            <a:r>
              <a:rPr lang="de-DE" altLang="de-DE" dirty="0" err="1"/>
              <a:t>oo</a:t>
            </a:r>
            <a:r>
              <a:rPr lang="de-DE" altLang="de-DE" dirty="0"/>
              <a:t>	Konflikt: 3x2=5) Sachrechensituationen werden eben nicht zur Einführung des Operationsbegriffes genutzt (Lernprinzip!!) </a:t>
            </a:r>
          </a:p>
          <a:p>
            <a:r>
              <a:rPr lang="de-DE" altLang="de-DE" baseline="0" dirty="0"/>
              <a:t>Folie: Sie soll den Widerspruch deutlich machen: Obwohl uns klar ist, dass wir Sachsituationen nutzen um Mathematik zu erklären, werden Sachsituationen schlechter gelöst als „normale Aufgaben“.</a:t>
            </a:r>
            <a:endParaRPr lang="de-DE" altLang="de-DE" dirty="0"/>
          </a:p>
          <a:p>
            <a:r>
              <a:rPr lang="de-DE" altLang="de-DE" dirty="0"/>
              <a:t> </a:t>
            </a:r>
          </a:p>
          <a:p>
            <a:r>
              <a:rPr lang="de-DE" altLang="de-DE" b="1" dirty="0"/>
              <a:t>Fazit: </a:t>
            </a:r>
            <a:r>
              <a:rPr lang="de-DE" altLang="de-DE" dirty="0"/>
              <a:t>Auch wenn Material bei der Einführung (z. B. des Operationsbegriffes) genutzt wurde, ist die vollzogene Handlung und deren Beschreibung dabei von Bedeutung.</a:t>
            </a:r>
          </a:p>
        </p:txBody>
      </p:sp>
      <p:sp>
        <p:nvSpPr>
          <p:cNvPr id="2867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63F3FDCE-F345-4D3C-B24B-E998C433C00C}" type="slidenum">
              <a:rPr lang="de-DE" altLang="de-DE" sz="1400"/>
              <a:pPr/>
              <a:t>20</a:t>
            </a:fld>
            <a:endParaRPr lang="de-DE" altLang="de-DE" sz="1400" dirty="0"/>
          </a:p>
        </p:txBody>
      </p:sp>
    </p:spTree>
    <p:extLst>
      <p:ext uri="{BB962C8B-B14F-4D97-AF65-F5344CB8AC3E}">
        <p14:creationId xmlns:p14="http://schemas.microsoft.com/office/powerpoint/2010/main" val="8066868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21</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Begriff „Spannungsdreieck Sachrechnen“</a:t>
            </a:r>
            <a:r>
              <a:rPr lang="de-DE" baseline="0" dirty="0"/>
              <a:t> - </a:t>
            </a:r>
            <a:r>
              <a:rPr lang="de-DE" dirty="0"/>
              <a:t>Vgl. Franke &amp; </a:t>
            </a:r>
            <a:r>
              <a:rPr lang="de-DE" dirty="0" err="1"/>
              <a:t>Ruwisch</a:t>
            </a:r>
            <a:r>
              <a:rPr lang="de-DE" dirty="0"/>
              <a:t> 2010 oder </a:t>
            </a:r>
            <a:r>
              <a:rPr lang="de-DE" dirty="0" err="1"/>
              <a:t>Radatz</a:t>
            </a:r>
            <a:r>
              <a:rPr lang="de-DE" dirty="0"/>
              <a:t> &amp; Schipper: Handbuch des Mathematikunterrichts. </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22</a:t>
            </a:fld>
            <a:endParaRPr lang="de-DE"/>
          </a:p>
        </p:txBody>
      </p:sp>
    </p:spTree>
    <p:extLst>
      <p:ext uri="{BB962C8B-B14F-4D97-AF65-F5344CB8AC3E}">
        <p14:creationId xmlns:p14="http://schemas.microsoft.com/office/powerpoint/2010/main" val="13165796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Folienbildplatzhalter 1"/>
          <p:cNvSpPr>
            <a:spLocks noGrp="1" noRot="1" noChangeAspect="1" noTextEdit="1"/>
          </p:cNvSpPr>
          <p:nvPr>
            <p:ph type="sldImg"/>
          </p:nvPr>
        </p:nvSpPr>
        <p:spPr>
          <a:ln/>
        </p:spPr>
      </p:sp>
      <p:sp>
        <p:nvSpPr>
          <p:cNvPr id="3277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p>
        </p:txBody>
      </p:sp>
      <p:sp>
        <p:nvSpPr>
          <p:cNvPr id="3277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34C350F2-37E1-441B-A876-CF827DE923F5}" type="slidenum">
              <a:rPr lang="de-DE" altLang="de-DE" sz="1400"/>
              <a:pPr/>
              <a:t>23</a:t>
            </a:fld>
            <a:endParaRPr lang="de-DE" altLang="de-DE" sz="1400" dirty="0"/>
          </a:p>
        </p:txBody>
      </p:sp>
    </p:spTree>
    <p:extLst>
      <p:ext uri="{BB962C8B-B14F-4D97-AF65-F5344CB8AC3E}">
        <p14:creationId xmlns:p14="http://schemas.microsoft.com/office/powerpoint/2010/main" val="6741490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2</a:t>
            </a:fld>
            <a:endParaRPr lang="de-DE" dirty="0"/>
          </a:p>
        </p:txBody>
      </p:sp>
    </p:spTree>
    <p:extLst>
      <p:ext uri="{BB962C8B-B14F-4D97-AF65-F5344CB8AC3E}">
        <p14:creationId xmlns:p14="http://schemas.microsoft.com/office/powerpoint/2010/main" val="7879646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lienbildplatzhalter 1"/>
          <p:cNvSpPr>
            <a:spLocks noGrp="1" noRot="1" noChangeAspect="1" noTextEdit="1"/>
          </p:cNvSpPr>
          <p:nvPr>
            <p:ph type="sldImg"/>
          </p:nvPr>
        </p:nvSpPr>
        <p:spPr>
          <a:ln/>
        </p:spPr>
      </p:sp>
      <p:sp>
        <p:nvSpPr>
          <p:cNvPr id="3481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 </a:t>
            </a:r>
          </a:p>
        </p:txBody>
      </p:sp>
      <p:sp>
        <p:nvSpPr>
          <p:cNvPr id="3481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B8A145BC-FB48-432E-9175-A0A07A7220B4}" type="slidenum">
              <a:rPr lang="de-DE" altLang="de-DE" sz="1400"/>
              <a:pPr/>
              <a:t>24</a:t>
            </a:fld>
            <a:endParaRPr lang="de-DE" altLang="de-DE" sz="1400" dirty="0"/>
          </a:p>
        </p:txBody>
      </p:sp>
    </p:spTree>
    <p:extLst>
      <p:ext uri="{BB962C8B-B14F-4D97-AF65-F5344CB8AC3E}">
        <p14:creationId xmlns:p14="http://schemas.microsoft.com/office/powerpoint/2010/main" val="3000508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lienbildplatzhalter 1"/>
          <p:cNvSpPr>
            <a:spLocks noGrp="1" noRot="1" noChangeAspect="1" noTextEdit="1"/>
          </p:cNvSpPr>
          <p:nvPr>
            <p:ph type="sldImg"/>
          </p:nvPr>
        </p:nvSpPr>
        <p:spPr>
          <a:ln/>
        </p:spPr>
      </p:sp>
      <p:sp>
        <p:nvSpPr>
          <p:cNvPr id="3686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Arial" charset="0"/>
                <a:ea typeface="MS PGothic" pitchFamily="34" charset="-128"/>
                <a:cs typeface="ＭＳ Ｐゴシック" charset="-128"/>
              </a:rPr>
              <a:t>AB-BS1-Begriff Sachrechnen </a:t>
            </a:r>
            <a:r>
              <a:rPr lang="de-DE" sz="1200" b="0" kern="1200" dirty="0">
                <a:solidFill>
                  <a:schemeClr val="tx1"/>
                </a:solidFill>
                <a:latin typeface="Arial" charset="0"/>
                <a:ea typeface="MS PGothic" pitchFamily="34" charset="-128"/>
                <a:cs typeface="ＭＳ Ｐゴシック" charset="-128"/>
              </a:rPr>
              <a:t>bzw.</a:t>
            </a:r>
            <a:r>
              <a:rPr lang="de-DE" sz="1200" b="0" kern="1200" baseline="0" dirty="0">
                <a:solidFill>
                  <a:schemeClr val="tx1"/>
                </a:solidFill>
                <a:latin typeface="Arial" charset="0"/>
                <a:ea typeface="MS PGothic" pitchFamily="34" charset="-128"/>
                <a:cs typeface="ＭＳ Ｐゴシック" charset="-128"/>
              </a:rPr>
              <a:t> </a:t>
            </a:r>
            <a:r>
              <a:rPr lang="de-DE" altLang="de-DE" dirty="0"/>
              <a:t>an dieser Stelle Bezug zu den relevanten</a:t>
            </a:r>
            <a:r>
              <a:rPr lang="de-DE" altLang="de-DE" baseline="0" dirty="0"/>
              <a:t> Lehrwerken der TN herstellen:</a:t>
            </a:r>
            <a:endParaRPr lang="de-DE" sz="1200" b="1" kern="1200" dirty="0">
              <a:solidFill>
                <a:schemeClr val="tx1"/>
              </a:solidFill>
              <a:latin typeface="Arial" charset="0"/>
              <a:ea typeface="MS PGothic" pitchFamily="34" charset="-128"/>
              <a:cs typeface="ＭＳ Ｐゴシック" charset="-128"/>
            </a:endParaRPr>
          </a:p>
          <a:p>
            <a:endParaRPr lang="de-DE" altLang="de-DE"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sz="1600" i="0" dirty="0">
                <a:latin typeface="Calibri" pitchFamily="34" charset="0"/>
                <a:cs typeface="Calibri" pitchFamily="34" charset="0"/>
              </a:rPr>
              <a:t>Die Illustration erfolgt  in diesem Material beispielhaft an Aufgaben aus dem LB Rechenwegen 4, S. 99 Fragestellung: „Wo finden wir den Bezug zur Wirklichkeit?“</a:t>
            </a:r>
          </a:p>
          <a:p>
            <a:r>
              <a:rPr lang="de-DE" altLang="de-DE" dirty="0"/>
              <a:t>- Umweltproblem und gleichzeitig ein sachunterrichtliches Thema (Koordinationsmöglichkeit beider Fächer)</a:t>
            </a:r>
          </a:p>
          <a:p>
            <a:r>
              <a:rPr lang="de-DE" altLang="de-DE" dirty="0"/>
              <a:t>- Problem: Täglicher Müll</a:t>
            </a:r>
          </a:p>
          <a:p>
            <a:r>
              <a:rPr lang="de-DE" altLang="de-DE" dirty="0"/>
              <a:t>- Problem der Erwachsenen</a:t>
            </a:r>
          </a:p>
          <a:p>
            <a:r>
              <a:rPr lang="de-DE" altLang="de-DE" dirty="0"/>
              <a:t>- Welche Möglichkeiten haben die Kinder, mit dem</a:t>
            </a:r>
            <a:r>
              <a:rPr lang="de-DE" altLang="de-DE" baseline="0" dirty="0"/>
              <a:t> </a:t>
            </a:r>
            <a:r>
              <a:rPr lang="de-DE" altLang="de-DE" dirty="0"/>
              <a:t>Müll</a:t>
            </a:r>
            <a:r>
              <a:rPr lang="de-DE" altLang="de-DE" baseline="0" dirty="0"/>
              <a:t> </a:t>
            </a:r>
            <a:r>
              <a:rPr lang="de-DE" altLang="de-DE" dirty="0"/>
              <a:t>umzugehen bzw. Müll zu vermeiden?</a:t>
            </a:r>
          </a:p>
          <a:p>
            <a:endParaRPr lang="de-DE" altLang="de-DE" dirty="0"/>
          </a:p>
        </p:txBody>
      </p:sp>
      <p:sp>
        <p:nvSpPr>
          <p:cNvPr id="3686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1C61F86F-F05F-47B2-B3BA-B453A3F145F3}" type="slidenum">
              <a:rPr lang="de-DE" altLang="de-DE" sz="1400"/>
              <a:pPr/>
              <a:t>25</a:t>
            </a:fld>
            <a:endParaRPr lang="de-DE" altLang="de-DE" sz="1400" dirty="0"/>
          </a:p>
        </p:txBody>
      </p:sp>
    </p:spTree>
    <p:extLst>
      <p:ext uri="{BB962C8B-B14F-4D97-AF65-F5344CB8AC3E}">
        <p14:creationId xmlns:p14="http://schemas.microsoft.com/office/powerpoint/2010/main" val="6632848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lienbildplatzhalter 1"/>
          <p:cNvSpPr>
            <a:spLocks noGrp="1" noRot="1" noChangeAspect="1" noTextEdit="1"/>
          </p:cNvSpPr>
          <p:nvPr>
            <p:ph type="sldImg"/>
          </p:nvPr>
        </p:nvSpPr>
        <p:spPr>
          <a:ln/>
        </p:spPr>
      </p:sp>
      <p:sp>
        <p:nvSpPr>
          <p:cNvPr id="3891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p>
        </p:txBody>
      </p:sp>
      <p:sp>
        <p:nvSpPr>
          <p:cNvPr id="3891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6EE8360F-5898-4005-B219-3558A2179914}" type="slidenum">
              <a:rPr lang="de-DE" altLang="de-DE" sz="1400"/>
              <a:pPr/>
              <a:t>26</a:t>
            </a:fld>
            <a:endParaRPr lang="de-DE" altLang="de-DE" sz="1400" dirty="0"/>
          </a:p>
        </p:txBody>
      </p:sp>
    </p:spTree>
    <p:extLst>
      <p:ext uri="{BB962C8B-B14F-4D97-AF65-F5344CB8AC3E}">
        <p14:creationId xmlns:p14="http://schemas.microsoft.com/office/powerpoint/2010/main" val="2416859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lienbildplatzhalter 1"/>
          <p:cNvSpPr>
            <a:spLocks noGrp="1" noRot="1" noChangeAspect="1" noTextEdit="1"/>
          </p:cNvSpPr>
          <p:nvPr>
            <p:ph type="sldImg"/>
          </p:nvPr>
        </p:nvSpPr>
        <p:spPr>
          <a:ln/>
        </p:spPr>
      </p:sp>
      <p:sp>
        <p:nvSpPr>
          <p:cNvPr id="4096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Diskussion:</a:t>
            </a:r>
          </a:p>
          <a:p>
            <a:r>
              <a:rPr lang="de-DE" altLang="de-DE" dirty="0"/>
              <a:t>- Aufgabe vieler Kinder ist es, den Hausmüll wegzubringen.</a:t>
            </a:r>
          </a:p>
          <a:p>
            <a:r>
              <a:rPr lang="de-DE" altLang="de-DE" dirty="0"/>
              <a:t>- Anregung zum Nachdenken, ob meine Familie mehr oder weniger Müll als die andere Familie „produziert“.</a:t>
            </a:r>
          </a:p>
          <a:p>
            <a:r>
              <a:rPr lang="de-DE" altLang="de-DE" dirty="0"/>
              <a:t>- Kinder basteln in der Schule mit Materialien, die i.d.R. Müll sind und sparen damit neue Materialien (Bäume).</a:t>
            </a:r>
          </a:p>
        </p:txBody>
      </p:sp>
      <p:sp>
        <p:nvSpPr>
          <p:cNvPr id="4096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52D7920D-AB67-4507-9CD5-E85A1E363589}" type="slidenum">
              <a:rPr lang="de-DE" altLang="de-DE" sz="1400"/>
              <a:pPr/>
              <a:t>27</a:t>
            </a:fld>
            <a:endParaRPr lang="de-DE" altLang="de-DE" sz="1400" dirty="0"/>
          </a:p>
        </p:txBody>
      </p:sp>
    </p:spTree>
    <p:extLst>
      <p:ext uri="{BB962C8B-B14F-4D97-AF65-F5344CB8AC3E}">
        <p14:creationId xmlns:p14="http://schemas.microsoft.com/office/powerpoint/2010/main" val="1123613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olienbildplatzhalter 1"/>
          <p:cNvSpPr>
            <a:spLocks noGrp="1" noRot="1" noChangeAspect="1" noTextEdit="1"/>
          </p:cNvSpPr>
          <p:nvPr>
            <p:ph type="sldImg"/>
          </p:nvPr>
        </p:nvSpPr>
        <p:spPr>
          <a:ln/>
        </p:spPr>
      </p:sp>
      <p:sp>
        <p:nvSpPr>
          <p:cNvPr id="430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p>
        </p:txBody>
      </p:sp>
      <p:sp>
        <p:nvSpPr>
          <p:cNvPr id="430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F8F52307-1C72-4AD0-B753-2FC50D56BE7C}" type="slidenum">
              <a:rPr lang="de-DE" altLang="de-DE" sz="1400"/>
              <a:pPr/>
              <a:t>28</a:t>
            </a:fld>
            <a:endParaRPr lang="de-DE" altLang="de-DE" sz="1400" dirty="0"/>
          </a:p>
        </p:txBody>
      </p:sp>
    </p:spTree>
    <p:extLst>
      <p:ext uri="{BB962C8B-B14F-4D97-AF65-F5344CB8AC3E}">
        <p14:creationId xmlns:p14="http://schemas.microsoft.com/office/powerpoint/2010/main" val="1752336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olienbildplatzhalter 1"/>
          <p:cNvSpPr>
            <a:spLocks noGrp="1" noRot="1" noChangeAspect="1" noTextEdit="1"/>
          </p:cNvSpPr>
          <p:nvPr>
            <p:ph type="sldImg"/>
          </p:nvPr>
        </p:nvSpPr>
        <p:spPr>
          <a:ln/>
        </p:spPr>
      </p:sp>
      <p:sp>
        <p:nvSpPr>
          <p:cNvPr id="4505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Arial" charset="0"/>
                <a:ea typeface="MS PGothic" pitchFamily="34" charset="-128"/>
                <a:cs typeface="ＭＳ Ｐゴシック" charset="-128"/>
              </a:rPr>
              <a:t>AB-BS1-Begriff Sachrechnen </a:t>
            </a:r>
            <a:r>
              <a:rPr lang="de-DE" sz="1200" b="0" kern="1200" dirty="0">
                <a:solidFill>
                  <a:schemeClr val="tx1"/>
                </a:solidFill>
                <a:latin typeface="Arial" charset="0"/>
                <a:ea typeface="MS PGothic" pitchFamily="34" charset="-128"/>
                <a:cs typeface="ＭＳ Ｐゴシック" charset="-128"/>
              </a:rPr>
              <a:t>bzw.</a:t>
            </a:r>
            <a:r>
              <a:rPr lang="de-DE" sz="1200" b="0" kern="1200" baseline="0" dirty="0">
                <a:solidFill>
                  <a:schemeClr val="tx1"/>
                </a:solidFill>
                <a:latin typeface="Arial" charset="0"/>
                <a:ea typeface="MS PGothic" pitchFamily="34" charset="-128"/>
                <a:cs typeface="ＭＳ Ｐゴシック" charset="-128"/>
              </a:rPr>
              <a:t> </a:t>
            </a:r>
            <a:r>
              <a:rPr lang="de-DE" altLang="de-DE" dirty="0"/>
              <a:t>an dieser Stelle Bezug zu den relevanten</a:t>
            </a:r>
            <a:r>
              <a:rPr lang="de-DE" altLang="de-DE" baseline="0" dirty="0"/>
              <a:t> Lehrwerken der TN herstellen:</a:t>
            </a:r>
            <a:endParaRPr lang="de-DE" sz="1200" b="1" kern="1200" dirty="0">
              <a:solidFill>
                <a:schemeClr val="tx1"/>
              </a:solidFill>
              <a:latin typeface="Arial" charset="0"/>
              <a:ea typeface="MS PGothic" pitchFamily="34" charset="-128"/>
              <a:cs typeface="ＭＳ Ｐゴシック" charset="-128"/>
            </a:endParaRPr>
          </a:p>
          <a:p>
            <a:endParaRPr lang="de-DE" altLang="de-DE"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sz="1600" i="0" dirty="0">
                <a:latin typeface="Calibri" pitchFamily="34" charset="0"/>
                <a:cs typeface="Calibri" pitchFamily="34" charset="0"/>
              </a:rPr>
              <a:t>Die Illustration erfolgt  in diesem Material beispielhaft an Aufgaben aus dem LB Rechenwegen 4, S. 99 </a:t>
            </a:r>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dirty="0"/>
              <a:t>Diskussion:</a:t>
            </a:r>
          </a:p>
          <a:p>
            <a:r>
              <a:rPr lang="de-DE" altLang="de-DE" dirty="0"/>
              <a:t>- Aufgabe 2: Durchschnitt berechnen / Zusammenhang zwischen Person und Müllerzeugung</a:t>
            </a:r>
          </a:p>
          <a:p>
            <a:r>
              <a:rPr lang="de-DE" altLang="de-DE" dirty="0"/>
              <a:t>- Aufgabe 3: Bezug zum eigenen Leben</a:t>
            </a:r>
          </a:p>
        </p:txBody>
      </p:sp>
      <p:sp>
        <p:nvSpPr>
          <p:cNvPr id="4505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2CB24707-7F1F-4943-A5CB-3EADAA86F7D2}" type="slidenum">
              <a:rPr lang="de-DE" altLang="de-DE" sz="1400"/>
              <a:pPr/>
              <a:t>29</a:t>
            </a:fld>
            <a:endParaRPr lang="de-DE" altLang="de-DE" sz="1400" dirty="0"/>
          </a:p>
        </p:txBody>
      </p:sp>
    </p:spTree>
    <p:extLst>
      <p:ext uri="{BB962C8B-B14F-4D97-AF65-F5344CB8AC3E}">
        <p14:creationId xmlns:p14="http://schemas.microsoft.com/office/powerpoint/2010/main" val="921660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lienbildplatzhalter 1"/>
          <p:cNvSpPr>
            <a:spLocks noGrp="1" noRot="1" noChangeAspect="1" noTextEdit="1"/>
          </p:cNvSpPr>
          <p:nvPr>
            <p:ph type="sldImg"/>
          </p:nvPr>
        </p:nvSpPr>
        <p:spPr>
          <a:ln/>
        </p:spPr>
      </p:sp>
      <p:sp>
        <p:nvSpPr>
          <p:cNvPr id="4710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p>
        </p:txBody>
      </p:sp>
      <p:sp>
        <p:nvSpPr>
          <p:cNvPr id="4710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4C00601F-8A6F-4BA4-80F6-1BCE67AAC5A7}" type="slidenum">
              <a:rPr lang="de-DE" altLang="de-DE" sz="1400"/>
              <a:pPr/>
              <a:t>30</a:t>
            </a:fld>
            <a:endParaRPr lang="de-DE" altLang="de-DE" sz="1400" dirty="0"/>
          </a:p>
        </p:txBody>
      </p:sp>
    </p:spTree>
    <p:extLst>
      <p:ext uri="{BB962C8B-B14F-4D97-AF65-F5344CB8AC3E}">
        <p14:creationId xmlns:p14="http://schemas.microsoft.com/office/powerpoint/2010/main" val="5528475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lienbildplatzhalter 1"/>
          <p:cNvSpPr>
            <a:spLocks noGrp="1" noRot="1" noChangeAspect="1" noTextEdit="1"/>
          </p:cNvSpPr>
          <p:nvPr>
            <p:ph type="sldImg"/>
          </p:nvPr>
        </p:nvSpPr>
        <p:spPr>
          <a:ln/>
        </p:spPr>
      </p:sp>
      <p:sp>
        <p:nvSpPr>
          <p:cNvPr id="4915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Arial" charset="0"/>
                <a:ea typeface="MS PGothic" pitchFamily="34" charset="-128"/>
                <a:cs typeface="ＭＳ Ｐゴシック" charset="-128"/>
              </a:rPr>
              <a:t>AB-BS1-Begriff Sachrechnen </a:t>
            </a:r>
            <a:r>
              <a:rPr lang="de-DE" sz="1200" b="0" kern="1200" dirty="0">
                <a:solidFill>
                  <a:schemeClr val="tx1"/>
                </a:solidFill>
                <a:latin typeface="Arial" charset="0"/>
                <a:ea typeface="MS PGothic" pitchFamily="34" charset="-128"/>
                <a:cs typeface="ＭＳ Ｐゴシック" charset="-128"/>
              </a:rPr>
              <a:t>bzw.</a:t>
            </a:r>
            <a:r>
              <a:rPr lang="de-DE" sz="1200" b="0" kern="1200" baseline="0" dirty="0">
                <a:solidFill>
                  <a:schemeClr val="tx1"/>
                </a:solidFill>
                <a:latin typeface="Arial" charset="0"/>
                <a:ea typeface="MS PGothic" pitchFamily="34" charset="-128"/>
                <a:cs typeface="ＭＳ Ｐゴシック" charset="-128"/>
              </a:rPr>
              <a:t> </a:t>
            </a:r>
            <a:r>
              <a:rPr lang="de-DE" altLang="de-DE" dirty="0"/>
              <a:t>an dieser Stelle Bezug zu den relevanten</a:t>
            </a:r>
            <a:r>
              <a:rPr lang="de-DE" altLang="de-DE" baseline="0" dirty="0"/>
              <a:t> Lehrwerken der TN herstellen:</a:t>
            </a:r>
            <a:endParaRPr lang="de-DE" sz="1200" b="1" kern="1200" dirty="0">
              <a:solidFill>
                <a:schemeClr val="tx1"/>
              </a:solidFill>
              <a:latin typeface="Arial" charset="0"/>
              <a:ea typeface="MS PGothic" pitchFamily="34" charset="-128"/>
              <a:cs typeface="ＭＳ Ｐゴシック" charset="-128"/>
            </a:endParaRPr>
          </a:p>
          <a:p>
            <a:endParaRPr lang="de-DE" altLang="de-DE" dirty="0"/>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sz="1600" i="0" dirty="0">
                <a:latin typeface="Calibri" pitchFamily="34" charset="0"/>
                <a:cs typeface="Calibri" pitchFamily="34" charset="0"/>
              </a:rPr>
              <a:t>Die Illustration erfolgt  in diesem Material beispielhaft an Aufgaben aus dem LB Rechenwegen 4, S. 99 </a:t>
            </a:r>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dirty="0"/>
              <a:t>Diskussion:</a:t>
            </a:r>
          </a:p>
          <a:p>
            <a:r>
              <a:rPr lang="de-DE" altLang="de-DE" dirty="0"/>
              <a:t>-Aufgabe 1 b (Müllaufgabe)</a:t>
            </a:r>
          </a:p>
        </p:txBody>
      </p:sp>
      <p:sp>
        <p:nvSpPr>
          <p:cNvPr id="4915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3CBE2A68-6AFA-47F0-8826-904B777DBF6F}" type="slidenum">
              <a:rPr lang="de-DE" altLang="de-DE" sz="1400"/>
              <a:pPr/>
              <a:t>31</a:t>
            </a:fld>
            <a:endParaRPr lang="de-DE" altLang="de-DE" sz="1400" dirty="0"/>
          </a:p>
        </p:txBody>
      </p:sp>
    </p:spTree>
    <p:extLst>
      <p:ext uri="{BB962C8B-B14F-4D97-AF65-F5344CB8AC3E}">
        <p14:creationId xmlns:p14="http://schemas.microsoft.com/office/powerpoint/2010/main" val="16938268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olienbildplatzhalter 1"/>
          <p:cNvSpPr>
            <a:spLocks noGrp="1" noRot="1" noChangeAspect="1" noTextEdit="1"/>
          </p:cNvSpPr>
          <p:nvPr>
            <p:ph type="sldImg"/>
          </p:nvPr>
        </p:nvSpPr>
        <p:spPr>
          <a:ln/>
        </p:spPr>
      </p:sp>
      <p:sp>
        <p:nvSpPr>
          <p:cNvPr id="5120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p>
        </p:txBody>
      </p:sp>
      <p:sp>
        <p:nvSpPr>
          <p:cNvPr id="5120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CFD2CA16-EFB7-4BE4-9D96-F70CC2563F3F}" type="slidenum">
              <a:rPr lang="de-DE" altLang="de-DE" sz="1400"/>
              <a:pPr/>
              <a:t>32</a:t>
            </a:fld>
            <a:endParaRPr lang="de-DE" altLang="de-DE" sz="1400" dirty="0"/>
          </a:p>
        </p:txBody>
      </p:sp>
    </p:spTree>
    <p:extLst>
      <p:ext uri="{BB962C8B-B14F-4D97-AF65-F5344CB8AC3E}">
        <p14:creationId xmlns:p14="http://schemas.microsoft.com/office/powerpoint/2010/main" val="11044920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Folienbildplatzhalter 1"/>
          <p:cNvSpPr>
            <a:spLocks noGrp="1" noRot="1" noChangeAspect="1" noTextEdit="1"/>
          </p:cNvSpPr>
          <p:nvPr>
            <p:ph type="sldImg"/>
          </p:nvPr>
        </p:nvSpPr>
        <p:spPr>
          <a:ln/>
        </p:spPr>
      </p:sp>
      <p:sp>
        <p:nvSpPr>
          <p:cNvPr id="5325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-Aufgabe 2, 4</a:t>
            </a:r>
          </a:p>
          <a:p>
            <a:endParaRPr lang="de-DE" altLang="de-DE" dirty="0"/>
          </a:p>
        </p:txBody>
      </p:sp>
      <p:sp>
        <p:nvSpPr>
          <p:cNvPr id="5325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6332C1F4-AACD-477E-9B92-A05FADDFFE56}" type="slidenum">
              <a:rPr lang="de-DE" altLang="de-DE" sz="1400"/>
              <a:pPr/>
              <a:t>33</a:t>
            </a:fld>
            <a:endParaRPr lang="de-DE" altLang="de-DE" sz="1400" dirty="0"/>
          </a:p>
        </p:txBody>
      </p:sp>
    </p:spTree>
    <p:extLst>
      <p:ext uri="{BB962C8B-B14F-4D97-AF65-F5344CB8AC3E}">
        <p14:creationId xmlns:p14="http://schemas.microsoft.com/office/powerpoint/2010/main" val="3493237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a:t>
            </a:fld>
            <a:endParaRPr lang="de-DE" dirty="0"/>
          </a:p>
        </p:txBody>
      </p:sp>
    </p:spTree>
    <p:extLst>
      <p:ext uri="{BB962C8B-B14F-4D97-AF65-F5344CB8AC3E}">
        <p14:creationId xmlns:p14="http://schemas.microsoft.com/office/powerpoint/2010/main" val="175197725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Folienbildplatzhalter 1"/>
          <p:cNvSpPr>
            <a:spLocks noGrp="1" noRot="1" noChangeAspect="1" noTextEdit="1"/>
          </p:cNvSpPr>
          <p:nvPr>
            <p:ph type="sldImg"/>
          </p:nvPr>
        </p:nvSpPr>
        <p:spPr>
          <a:ln/>
        </p:spPr>
      </p:sp>
      <p:sp>
        <p:nvSpPr>
          <p:cNvPr id="5529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149" indent="-225149">
              <a:buFontTx/>
              <a:buNone/>
            </a:pPr>
            <a:r>
              <a:rPr lang="de-DE" altLang="de-DE" dirty="0">
                <a:latin typeface="+mn-lt"/>
              </a:rPr>
              <a:t>Diskussion zum Spannungsfeld</a:t>
            </a:r>
          </a:p>
          <a:p>
            <a:pPr marL="225149" indent="-225149">
              <a:buFontTx/>
              <a:buChar char="-"/>
            </a:pPr>
            <a:r>
              <a:rPr lang="de-DE" altLang="de-DE" dirty="0">
                <a:latin typeface="+mn-lt"/>
              </a:rPr>
              <a:t>Bestandteile des Sachrechnens, die nicht nacheinander oder einzeln isoliert, sondern gleichzeitig  beachtet werden sollten. Dabei kann natürlich der eine oder andere Aspekt eine unterschiedliche „Gewichtung“ haben. Diese Schwerpunktsetzung ist von der jeweiligen Funktion des Sachrechnens abhängig. </a:t>
            </a:r>
          </a:p>
          <a:p>
            <a:pPr marL="225149" indent="-225149">
              <a:buFontTx/>
              <a:buChar char="-"/>
            </a:pPr>
            <a:endParaRPr lang="de-DE" altLang="de-DE" dirty="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mn-lt"/>
                <a:ea typeface="MS PGothic" pitchFamily="34" charset="-128"/>
                <a:cs typeface="ＭＳ Ｐゴシック" charset="-128"/>
              </a:rPr>
              <a:t>AB-BS1-Begriff Sachrechnen </a:t>
            </a:r>
            <a:r>
              <a:rPr lang="de-DE" sz="1200" b="0" kern="1200" dirty="0">
                <a:solidFill>
                  <a:schemeClr val="tx1"/>
                </a:solidFill>
                <a:latin typeface="+mn-lt"/>
                <a:ea typeface="MS PGothic" pitchFamily="34" charset="-128"/>
                <a:cs typeface="ＭＳ Ｐゴシック" charset="-128"/>
              </a:rPr>
              <a:t>bzw.</a:t>
            </a:r>
            <a:r>
              <a:rPr lang="de-DE" sz="1200" b="0" kern="1200" baseline="0" dirty="0">
                <a:solidFill>
                  <a:schemeClr val="tx1"/>
                </a:solidFill>
                <a:latin typeface="+mn-lt"/>
                <a:ea typeface="MS PGothic" pitchFamily="34" charset="-128"/>
                <a:cs typeface="ＭＳ Ｐゴシック" charset="-128"/>
              </a:rPr>
              <a:t> </a:t>
            </a:r>
            <a:r>
              <a:rPr lang="de-DE" altLang="de-DE" dirty="0">
                <a:latin typeface="+mn-lt"/>
              </a:rPr>
              <a:t>an dieser Stelle Bezug zu den relevanten</a:t>
            </a:r>
            <a:r>
              <a:rPr lang="de-DE" altLang="de-DE" baseline="0" dirty="0">
                <a:latin typeface="+mn-lt"/>
              </a:rPr>
              <a:t> Lehrwerken der TN herstellen:</a:t>
            </a:r>
            <a:endParaRPr lang="de-DE" altLang="de-DE" dirty="0">
              <a:latin typeface="+mn-lt"/>
            </a:endParaRPr>
          </a:p>
          <a:p>
            <a:pPr marL="0" marR="0" lvl="1" indent="0" algn="l" defTabSz="914400" rtl="0" eaLnBrk="0" fontAlgn="base" latinLnBrk="0" hangingPunct="0">
              <a:lnSpc>
                <a:spcPct val="100000"/>
              </a:lnSpc>
              <a:spcBef>
                <a:spcPct val="30000"/>
              </a:spcBef>
              <a:spcAft>
                <a:spcPct val="0"/>
              </a:spcAft>
              <a:buClrTx/>
              <a:buSzTx/>
              <a:buFontTx/>
              <a:buNone/>
              <a:tabLst/>
              <a:defRPr/>
            </a:pPr>
            <a:r>
              <a:rPr lang="de-DE" altLang="de-DE" sz="1600" i="0" dirty="0">
                <a:latin typeface="+mn-lt"/>
                <a:cs typeface="Calibri" pitchFamily="34" charset="0"/>
              </a:rPr>
              <a:t>Die Illustration </a:t>
            </a:r>
            <a:r>
              <a:rPr lang="de-DE" altLang="de-DE" sz="1600" i="0">
                <a:latin typeface="+mn-lt"/>
                <a:cs typeface="Calibri" pitchFamily="34" charset="0"/>
              </a:rPr>
              <a:t>erfolgt in </a:t>
            </a:r>
            <a:r>
              <a:rPr lang="de-DE" altLang="de-DE" sz="1600" i="0" dirty="0">
                <a:latin typeface="+mn-lt"/>
                <a:cs typeface="Calibri" pitchFamily="34" charset="0"/>
              </a:rPr>
              <a:t>diesem Material beispielhaft an Aufgaben aus dem LB Rechenwegen 4, S. 99 </a:t>
            </a:r>
            <a:r>
              <a:rPr lang="de-DE" altLang="de-DE" baseline="0" dirty="0">
                <a:latin typeface="+mn-lt"/>
              </a:rPr>
              <a:t>Aufgabe 1</a:t>
            </a:r>
            <a:endParaRPr lang="de-DE" altLang="de-DE" dirty="0">
              <a:latin typeface="+mn-lt"/>
            </a:endParaRPr>
          </a:p>
          <a:p>
            <a:pPr marL="225149" indent="-225149"/>
            <a:endParaRPr lang="de-DE" altLang="de-DE" dirty="0"/>
          </a:p>
          <a:p>
            <a:pPr marL="225149" indent="-225149"/>
            <a:endParaRPr lang="de-DE" altLang="de-DE" dirty="0"/>
          </a:p>
        </p:txBody>
      </p:sp>
      <p:sp>
        <p:nvSpPr>
          <p:cNvPr id="5529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94997532-B6FC-4D22-BE07-5B475990F51A}" type="slidenum">
              <a:rPr lang="de-DE" altLang="de-DE" sz="1400"/>
              <a:pPr/>
              <a:t>34</a:t>
            </a:fld>
            <a:endParaRPr lang="de-DE" altLang="de-DE" sz="1400" dirty="0"/>
          </a:p>
        </p:txBody>
      </p:sp>
    </p:spTree>
    <p:extLst>
      <p:ext uri="{BB962C8B-B14F-4D97-AF65-F5344CB8AC3E}">
        <p14:creationId xmlns:p14="http://schemas.microsoft.com/office/powerpoint/2010/main" val="1720764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Folienbildplatzhalter 1"/>
          <p:cNvSpPr>
            <a:spLocks noGrp="1" noRot="1" noChangeAspect="1" noTextEdit="1"/>
          </p:cNvSpPr>
          <p:nvPr>
            <p:ph type="sldImg"/>
          </p:nvPr>
        </p:nvSpPr>
        <p:spPr>
          <a:ln/>
        </p:spPr>
      </p:sp>
      <p:sp>
        <p:nvSpPr>
          <p:cNvPr id="5529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Diskussion der Zuordnungen:</a:t>
            </a:r>
          </a:p>
          <a:p>
            <a:r>
              <a:rPr lang="de-DE" altLang="de-DE" dirty="0"/>
              <a:t>Auffälligkeiten bei der Anzahl der Zuordnungen: Woran kann das liegen?</a:t>
            </a:r>
          </a:p>
          <a:p>
            <a:r>
              <a:rPr lang="de-DE" altLang="de-DE" dirty="0"/>
              <a:t>Fazit:</a:t>
            </a:r>
            <a:r>
              <a:rPr lang="de-DE" altLang="de-DE" baseline="0" dirty="0"/>
              <a:t> </a:t>
            </a:r>
            <a:r>
              <a:rPr lang="de-DE" altLang="de-DE" dirty="0"/>
              <a:t>Zuordnung ist nicht so eindeutig möglich</a:t>
            </a:r>
          </a:p>
          <a:p>
            <a:endParaRPr lang="de-DE" altLang="de-DE" dirty="0"/>
          </a:p>
          <a:p>
            <a:pPr marL="225149" indent="-225149"/>
            <a:endParaRPr lang="de-DE" altLang="de-DE" dirty="0"/>
          </a:p>
          <a:p>
            <a:pPr marL="225149" indent="-225149"/>
            <a:endParaRPr lang="de-DE" altLang="de-DE" dirty="0"/>
          </a:p>
        </p:txBody>
      </p:sp>
      <p:sp>
        <p:nvSpPr>
          <p:cNvPr id="5529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94997532-B6FC-4D22-BE07-5B475990F51A}" type="slidenum">
              <a:rPr lang="de-DE" altLang="de-DE" sz="1400"/>
              <a:pPr/>
              <a:t>35</a:t>
            </a:fld>
            <a:endParaRPr lang="de-DE" altLang="de-DE" sz="1400" dirty="0"/>
          </a:p>
        </p:txBody>
      </p:sp>
    </p:spTree>
    <p:extLst>
      <p:ext uri="{BB962C8B-B14F-4D97-AF65-F5344CB8AC3E}">
        <p14:creationId xmlns:p14="http://schemas.microsoft.com/office/powerpoint/2010/main" val="157657856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36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37</a:t>
            </a:fld>
            <a:endParaRPr lang="de-DE"/>
          </a:p>
        </p:txBody>
      </p:sp>
    </p:spTree>
    <p:extLst>
      <p:ext uri="{BB962C8B-B14F-4D97-AF65-F5344CB8AC3E}">
        <p14:creationId xmlns:p14="http://schemas.microsoft.com/office/powerpoint/2010/main" val="14358943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Folienbildplatzhalter 1"/>
          <p:cNvSpPr>
            <a:spLocks noGrp="1" noRot="1" noChangeAspect="1" noTextEdit="1"/>
          </p:cNvSpPr>
          <p:nvPr>
            <p:ph type="sldImg"/>
          </p:nvPr>
        </p:nvSpPr>
        <p:spPr>
          <a:ln/>
        </p:spPr>
      </p:sp>
      <p:sp>
        <p:nvSpPr>
          <p:cNvPr id="6349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 Beispiele der TN an Pinnwand/Tafel</a:t>
            </a:r>
            <a:r>
              <a:rPr lang="de-DE" altLang="de-DE" baseline="0" dirty="0"/>
              <a:t> ordnen</a:t>
            </a:r>
            <a:endParaRPr lang="de-DE" altLang="de-DE" dirty="0"/>
          </a:p>
        </p:txBody>
      </p:sp>
      <p:sp>
        <p:nvSpPr>
          <p:cNvPr id="6349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95B90068-DE50-4D70-9D75-1FA7EDDB7709}" type="slidenum">
              <a:rPr lang="de-DE" altLang="de-DE" sz="1400"/>
              <a:pPr/>
              <a:t>38</a:t>
            </a:fld>
            <a:endParaRPr lang="de-DE" altLang="de-DE" sz="1400" dirty="0"/>
          </a:p>
        </p:txBody>
      </p:sp>
    </p:spTree>
    <p:extLst>
      <p:ext uri="{BB962C8B-B14F-4D97-AF65-F5344CB8AC3E}">
        <p14:creationId xmlns:p14="http://schemas.microsoft.com/office/powerpoint/2010/main" val="18026495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Folienbildplatzhalter 1"/>
          <p:cNvSpPr>
            <a:spLocks noGrp="1" noRot="1" noChangeAspect="1" noTextEdit="1"/>
          </p:cNvSpPr>
          <p:nvPr>
            <p:ph type="sldImg"/>
          </p:nvPr>
        </p:nvSpPr>
        <p:spPr>
          <a:ln/>
        </p:spPr>
      </p:sp>
      <p:sp>
        <p:nvSpPr>
          <p:cNvPr id="6553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Lernstoff</a:t>
            </a:r>
            <a:r>
              <a:rPr lang="de-DE" altLang="de-DE" b="0" dirty="0">
                <a:latin typeface="Calibri" pitchFamily="34" charset="0"/>
                <a:cs typeface="Calibri" pitchFamily="34" charset="0"/>
              </a:rPr>
              <a:t>:</a:t>
            </a:r>
            <a:r>
              <a:rPr lang="de-DE" altLang="de-DE" b="1" dirty="0">
                <a:latin typeface="Calibri" pitchFamily="34" charset="0"/>
                <a:cs typeface="Calibri" pitchFamily="34" charset="0"/>
              </a:rPr>
              <a:t> </a:t>
            </a:r>
            <a:r>
              <a:rPr lang="de-DE" altLang="de-DE" dirty="0">
                <a:latin typeface="Calibri" pitchFamily="34" charset="0"/>
                <a:cs typeface="Calibri" pitchFamily="34" charset="0"/>
              </a:rPr>
              <a:t>Beispielsweise werden Sachaufgaben genutzt, um das Gewinnen und Darstellen von Daten zu er</a:t>
            </a:r>
            <a:r>
              <a:rPr lang="de-DE" altLang="de-DE" b="1" dirty="0">
                <a:latin typeface="Calibri" pitchFamily="34" charset="0"/>
                <a:cs typeface="Calibri" pitchFamily="34" charset="0"/>
              </a:rPr>
              <a:t>lernen</a:t>
            </a:r>
            <a:r>
              <a:rPr lang="de-DE" altLang="de-DE" dirty="0">
                <a:latin typeface="Calibri" pitchFamily="34" charset="0"/>
                <a:cs typeface="Calibri" pitchFamily="34" charset="0"/>
              </a:rPr>
              <a:t> (zählen, schätzen, messen, überschlagen, runden)</a:t>
            </a:r>
          </a:p>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Lernprinzip</a:t>
            </a:r>
            <a:r>
              <a:rPr lang="de-DE" altLang="de-DE" dirty="0">
                <a:latin typeface="Calibri" pitchFamily="34" charset="0"/>
                <a:cs typeface="Calibri" pitchFamily="34" charset="0"/>
              </a:rPr>
              <a:t>: Die Sache soll helfen, die „Fremdsprache“ Mathematik zu verstehen. Sachrechnen in jeder Mathematikstunde!!!</a:t>
            </a:r>
          </a:p>
          <a:p>
            <a:pPr marL="225149" indent="-225149">
              <a:buFontTx/>
              <a:buAutoNum type="arabicPeriod"/>
            </a:pPr>
            <a:r>
              <a:rPr lang="de-DE" altLang="de-DE" dirty="0">
                <a:latin typeface="Calibri" pitchFamily="34" charset="0"/>
                <a:cs typeface="Calibri" pitchFamily="34" charset="0"/>
              </a:rPr>
              <a:t>Sachrechnen als </a:t>
            </a:r>
            <a:r>
              <a:rPr lang="de-DE" altLang="de-DE" b="1" dirty="0">
                <a:latin typeface="Calibri" pitchFamily="34" charset="0"/>
                <a:cs typeface="Calibri" pitchFamily="34" charset="0"/>
              </a:rPr>
              <a:t>Lernziel</a:t>
            </a:r>
            <a:r>
              <a:rPr lang="de-DE" altLang="de-DE" dirty="0">
                <a:latin typeface="Calibri" pitchFamily="34" charset="0"/>
                <a:cs typeface="Calibri" pitchFamily="34" charset="0"/>
              </a:rPr>
              <a:t>: Die Mathematik und damit das Arbeiten mit Sachaufgaben soll den Kindern helfen, die Welt zu verstehen und sich die Probleme ihrer Umwelt zu erschließen. (</a:t>
            </a:r>
            <a:r>
              <a:rPr lang="de-DE" altLang="de-DE" b="1" dirty="0">
                <a:latin typeface="Calibri" pitchFamily="34" charset="0"/>
                <a:cs typeface="Calibri" pitchFamily="34" charset="0"/>
              </a:rPr>
              <a:t>Verweis auf Baustein 2</a:t>
            </a:r>
            <a:r>
              <a:rPr lang="de-DE" altLang="de-DE" dirty="0">
                <a:latin typeface="Calibri" pitchFamily="34" charset="0"/>
                <a:cs typeface="Calibri" pitchFamily="34" charset="0"/>
              </a:rPr>
              <a:t>)</a:t>
            </a:r>
          </a:p>
          <a:p>
            <a:pPr marL="225149" indent="-225149"/>
            <a:r>
              <a:rPr lang="de-DE" altLang="de-DE" dirty="0">
                <a:latin typeface="Calibri" pitchFamily="34" charset="0"/>
                <a:cs typeface="Calibri" pitchFamily="34" charset="0"/>
              </a:rPr>
              <a:t>					</a:t>
            </a:r>
          </a:p>
        </p:txBody>
      </p:sp>
      <p:sp>
        <p:nvSpPr>
          <p:cNvPr id="6553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E876C249-B205-4F6F-AD76-A3FC6154628E}" type="slidenum">
              <a:rPr lang="de-DE" altLang="de-DE" sz="1400"/>
              <a:pPr/>
              <a:t>39</a:t>
            </a:fld>
            <a:endParaRPr lang="de-DE" altLang="de-DE" sz="1400" dirty="0"/>
          </a:p>
        </p:txBody>
      </p:sp>
    </p:spTree>
    <p:extLst>
      <p:ext uri="{BB962C8B-B14F-4D97-AF65-F5344CB8AC3E}">
        <p14:creationId xmlns:p14="http://schemas.microsoft.com/office/powerpoint/2010/main" val="43139244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Folienbildplatzhalter 1"/>
          <p:cNvSpPr>
            <a:spLocks noGrp="1" noRot="1" noChangeAspect="1" noTextEdit="1"/>
          </p:cNvSpPr>
          <p:nvPr>
            <p:ph type="sldImg"/>
          </p:nvPr>
        </p:nvSpPr>
        <p:spPr>
          <a:ln/>
        </p:spPr>
      </p:sp>
      <p:sp>
        <p:nvSpPr>
          <p:cNvPr id="6758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z="1200" b="1" kern="1200" dirty="0">
                <a:solidFill>
                  <a:schemeClr val="tx1"/>
                </a:solidFill>
                <a:latin typeface="+mn-lt"/>
                <a:ea typeface="MS PGothic" pitchFamily="34" charset="-128"/>
                <a:cs typeface="ＭＳ Ｐゴシック" charset="-128"/>
              </a:rPr>
              <a:t>AB-BS1-Funktionen des Sachrechnens</a:t>
            </a:r>
          </a:p>
          <a:p>
            <a:r>
              <a:rPr lang="de-DE" altLang="de-DE" b="0" dirty="0">
                <a:latin typeface="+mn-lt"/>
              </a:rPr>
              <a:t>Je nach Kursgröße werden mindestens 2 Gruppen und ggf.</a:t>
            </a:r>
            <a:r>
              <a:rPr lang="de-DE" altLang="de-DE" b="0" baseline="0" dirty="0">
                <a:latin typeface="+mn-lt"/>
              </a:rPr>
              <a:t> 4 </a:t>
            </a:r>
            <a:r>
              <a:rPr lang="de-DE" altLang="de-DE" b="0" dirty="0">
                <a:latin typeface="+mn-lt"/>
              </a:rPr>
              <a:t>gebildet.</a:t>
            </a:r>
          </a:p>
          <a:p>
            <a:endParaRPr lang="de-DE" altLang="de-DE" b="0" dirty="0">
              <a:latin typeface="+mn-lt"/>
            </a:endParaRPr>
          </a:p>
          <a:p>
            <a:r>
              <a:rPr lang="de-DE" altLang="de-DE" dirty="0">
                <a:latin typeface="+mn-lt"/>
              </a:rPr>
              <a:t>Hinweis für die TN: </a:t>
            </a:r>
          </a:p>
          <a:p>
            <a:pPr>
              <a:buFontTx/>
              <a:buAutoNum type="arabicPeriod"/>
            </a:pPr>
            <a:r>
              <a:rPr lang="de-DE" altLang="de-DE" dirty="0">
                <a:latin typeface="+mn-lt"/>
              </a:rPr>
              <a:t> Bitte bereiten Sie sich als Experten einer Funktion so vor, dass Ihre Mitstreiter die jeweilige Funktion durch Ihren Beitrag verstehen können. </a:t>
            </a:r>
          </a:p>
          <a:p>
            <a:pPr>
              <a:buFontTx/>
              <a:buAutoNum type="arabicPeriod"/>
            </a:pPr>
            <a:r>
              <a:rPr lang="de-DE" altLang="de-DE" dirty="0">
                <a:latin typeface="+mn-lt"/>
              </a:rPr>
              <a:t> Wählen Sie auch aus Büchern oder gestalten Sie eigene Beispiele, damit Sie Ihre erarbeitete Funktion den TN veranschaulichen können. (ggf. den TN Aufgaben geben an denen sie die Funktionen identifizieren</a:t>
            </a:r>
            <a:r>
              <a:rPr lang="de-DE" altLang="de-DE" baseline="0" dirty="0">
                <a:latin typeface="+mn-lt"/>
              </a:rPr>
              <a:t> und ihre Meinung begründen sollen.)</a:t>
            </a:r>
            <a:endParaRPr lang="de-DE" altLang="de-DE" dirty="0">
              <a:latin typeface="+mn-lt"/>
            </a:endParaRPr>
          </a:p>
          <a:p>
            <a:pPr>
              <a:buFontTx/>
              <a:buAutoNum type="arabicPeriod"/>
            </a:pPr>
            <a:r>
              <a:rPr lang="de-DE" altLang="de-DE" dirty="0">
                <a:latin typeface="+mn-lt"/>
              </a:rPr>
              <a:t> Beziehen Sie die Teilnehmer der anderen Gruppen durch Fragen oder Problemstellungen mit in die Diskussion ein.</a:t>
            </a:r>
          </a:p>
        </p:txBody>
      </p:sp>
      <p:sp>
        <p:nvSpPr>
          <p:cNvPr id="6758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2832FDD2-71F6-456B-B853-5D67EC239664}" type="slidenum">
              <a:rPr lang="de-DE" altLang="de-DE" sz="1400"/>
              <a:pPr/>
              <a:t>40</a:t>
            </a:fld>
            <a:endParaRPr lang="de-DE" altLang="de-DE" sz="1400" dirty="0"/>
          </a:p>
        </p:txBody>
      </p:sp>
    </p:spTree>
    <p:extLst>
      <p:ext uri="{BB962C8B-B14F-4D97-AF65-F5344CB8AC3E}">
        <p14:creationId xmlns:p14="http://schemas.microsoft.com/office/powerpoint/2010/main" val="5080812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41</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43</a:t>
            </a:fld>
            <a:endParaRPr lang="de-DE"/>
          </a:p>
        </p:txBody>
      </p:sp>
    </p:spTree>
    <p:extLst>
      <p:ext uri="{BB962C8B-B14F-4D97-AF65-F5344CB8AC3E}">
        <p14:creationId xmlns:p14="http://schemas.microsoft.com/office/powerpoint/2010/main" val="6491606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Folienbildplatzhalter 1"/>
          <p:cNvSpPr>
            <a:spLocks noGrp="1" noRot="1" noChangeAspect="1" noTextEdit="1"/>
          </p:cNvSpPr>
          <p:nvPr>
            <p:ph type="sldImg"/>
          </p:nvPr>
        </p:nvSpPr>
        <p:spPr>
          <a:ln/>
        </p:spPr>
      </p:sp>
      <p:sp>
        <p:nvSpPr>
          <p:cNvPr id="9523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x-none" dirty="0">
              <a:latin typeface="Calibri" charset="0"/>
              <a:ea typeface="ＭＳ Ｐゴシック" charset="-128"/>
            </a:endParaRPr>
          </a:p>
        </p:txBody>
      </p:sp>
      <p:sp>
        <p:nvSpPr>
          <p:cNvPr id="9523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2673E946-6ED7-4B44-B5D7-219A32490D09}" type="slidenum">
              <a:rPr lang="de-DE" altLang="x-none" sz="1400"/>
              <a:pPr/>
              <a:t>44</a:t>
            </a:fld>
            <a:endParaRPr lang="de-DE" altLang="x-none" sz="1400" dirty="0"/>
          </a:p>
        </p:txBody>
      </p:sp>
    </p:spTree>
    <p:extLst>
      <p:ext uri="{BB962C8B-B14F-4D97-AF65-F5344CB8AC3E}">
        <p14:creationId xmlns:p14="http://schemas.microsoft.com/office/powerpoint/2010/main" val="18586458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Folienbildplatzhalter 1"/>
          <p:cNvSpPr>
            <a:spLocks noGrp="1" noRot="1" noChangeAspect="1" noTextEdit="1"/>
          </p:cNvSpPr>
          <p:nvPr>
            <p:ph type="sldImg"/>
          </p:nvPr>
        </p:nvSpPr>
        <p:spPr>
          <a:ln/>
        </p:spPr>
      </p:sp>
      <p:sp>
        <p:nvSpPr>
          <p:cNvPr id="9728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u="sng" dirty="0">
                <a:latin typeface="Calibri" charset="0"/>
                <a:ea typeface="ＭＳ Ｐゴシック" charset="-128"/>
              </a:rPr>
              <a:t>Eingekleidete Aufgaben</a:t>
            </a:r>
            <a:r>
              <a:rPr lang="de-DE" altLang="x-none" dirty="0">
                <a:latin typeface="Calibri" charset="0"/>
                <a:ea typeface="ＭＳ Ｐゴシック" charset="-128"/>
              </a:rPr>
              <a:t>: </a:t>
            </a:r>
          </a:p>
          <a:p>
            <a:r>
              <a:rPr lang="de-DE" altLang="x-none" dirty="0">
                <a:latin typeface="Calibri" charset="0"/>
                <a:ea typeface="ＭＳ Ｐゴシック" charset="-128"/>
              </a:rPr>
              <a:t>Sie dienen dem Anwenden und Üben von Rechenfertigkeiten und mathematischen Begriffen (Rechenrätsel oder früher auch Textaufgaben genannt). Es sind einfache in Worte gefasste Aufgabenkonstruktionen bzw. Rechenoperationen ohne Realitätsbezug.</a:t>
            </a:r>
          </a:p>
          <a:p>
            <a:r>
              <a:rPr lang="de-DE" altLang="x-none" u="sng" dirty="0">
                <a:latin typeface="Calibri" charset="0"/>
                <a:ea typeface="ＭＳ Ｐゴシック" charset="-128"/>
              </a:rPr>
              <a:t>Textaufgaben: </a:t>
            </a:r>
          </a:p>
          <a:p>
            <a:r>
              <a:rPr lang="de-DE" altLang="x-none" dirty="0">
                <a:latin typeface="Calibri" charset="0"/>
                <a:ea typeface="ＭＳ Ｐゴシック" charset="-128"/>
              </a:rPr>
              <a:t>Sie dienen der Förderung mathematischer Fähigkeiten, wobei der Sachkomplex durchschaut werden muss. Die Sache selbst ist aber austauschbar und weniger bedeutungsvoll.</a:t>
            </a:r>
          </a:p>
          <a:p>
            <a:r>
              <a:rPr lang="de-DE" altLang="x-none" u="sng" dirty="0">
                <a:latin typeface="Calibri" charset="0"/>
                <a:ea typeface="ＭＳ Ｐゴシック" charset="-128"/>
              </a:rPr>
              <a:t>Sachaufgaben bzw. Sachprobleme</a:t>
            </a:r>
            <a:r>
              <a:rPr lang="de-DE" altLang="x-none" dirty="0">
                <a:latin typeface="Calibri" charset="0"/>
                <a:ea typeface="ＭＳ Ｐゴシック" charset="-128"/>
              </a:rPr>
              <a:t>: </a:t>
            </a:r>
          </a:p>
          <a:p>
            <a:r>
              <a:rPr lang="de-DE" altLang="x-none" dirty="0">
                <a:latin typeface="Calibri" charset="0"/>
                <a:ea typeface="ＭＳ Ｐゴシック" charset="-128"/>
              </a:rPr>
              <a:t>Das sind echte Anwendungen mathematischen Wissens in realistischen Sachsituationen, zu denen oft erst noch weitere Daten gesammelt werden müssen. Die Sache muss mitdiskutiert werden.</a:t>
            </a:r>
          </a:p>
        </p:txBody>
      </p:sp>
      <p:sp>
        <p:nvSpPr>
          <p:cNvPr id="9728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CB4D2C87-2170-9948-9175-1819DD03252C}" type="slidenum">
              <a:rPr lang="de-DE" altLang="x-none" sz="1400"/>
              <a:pPr/>
              <a:t>45</a:t>
            </a:fld>
            <a:endParaRPr lang="de-DE" altLang="x-none" sz="1400" dirty="0"/>
          </a:p>
        </p:txBody>
      </p:sp>
    </p:spTree>
    <p:extLst>
      <p:ext uri="{BB962C8B-B14F-4D97-AF65-F5344CB8AC3E}">
        <p14:creationId xmlns:p14="http://schemas.microsoft.com/office/powerpoint/2010/main" val="897981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Folienbildplatzhalter 1"/>
          <p:cNvSpPr>
            <a:spLocks noGrp="1" noRot="1" noChangeAspect="1" noTextEdit="1"/>
          </p:cNvSpPr>
          <p:nvPr>
            <p:ph type="sldImg"/>
          </p:nvPr>
        </p:nvSpPr>
        <p:spPr>
          <a:ln/>
        </p:spPr>
      </p:sp>
      <p:sp>
        <p:nvSpPr>
          <p:cNvPr id="9933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Hinweis: Bei dieser Kategorisierung muss u. M. n. zusätzlich eines</a:t>
            </a:r>
            <a:r>
              <a:rPr lang="de-DE" altLang="x-none" baseline="0" dirty="0">
                <a:latin typeface="Calibri" charset="0"/>
                <a:ea typeface="ＭＳ Ｐゴシック" charset="-128"/>
              </a:rPr>
              <a:t> der bereits erwähnten</a:t>
            </a:r>
            <a:r>
              <a:rPr lang="de-DE" altLang="x-none" dirty="0">
                <a:latin typeface="Calibri" charset="0"/>
                <a:ea typeface="ＭＳ Ｐゴシック" charset="-128"/>
              </a:rPr>
              <a:t> Modelle, das die einzelnen Funktionen bedient, herangezogen werden. Denn diese</a:t>
            </a:r>
            <a:r>
              <a:rPr lang="de-DE" altLang="x-none" baseline="0" dirty="0">
                <a:latin typeface="Calibri" charset="0"/>
                <a:ea typeface="ＭＳ Ｐゴシック" charset="-128"/>
              </a:rPr>
              <a:t> Kategorisierung ist weniger Didaktisch ausgerichtet.</a:t>
            </a:r>
          </a:p>
          <a:p>
            <a:endParaRPr lang="de-DE" altLang="x-none" baseline="0" dirty="0">
              <a:latin typeface="Calibri" charset="0"/>
              <a:ea typeface="ＭＳ Ｐゴシック" charset="-128"/>
            </a:endParaRPr>
          </a:p>
        </p:txBody>
      </p:sp>
      <p:sp>
        <p:nvSpPr>
          <p:cNvPr id="9933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FB08AB32-4F5D-A34B-916A-010420C46663}" type="slidenum">
              <a:rPr lang="de-DE" altLang="x-none" sz="1400"/>
              <a:pPr/>
              <a:t>46</a:t>
            </a:fld>
            <a:endParaRPr lang="de-DE" altLang="x-none" sz="1400" dirty="0"/>
          </a:p>
        </p:txBody>
      </p:sp>
    </p:spTree>
    <p:extLst>
      <p:ext uri="{BB962C8B-B14F-4D97-AF65-F5344CB8AC3E}">
        <p14:creationId xmlns:p14="http://schemas.microsoft.com/office/powerpoint/2010/main" val="119652186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Folienbildplatzhalter 1"/>
          <p:cNvSpPr>
            <a:spLocks noGrp="1" noRot="1" noChangeAspect="1" noTextEdit="1"/>
          </p:cNvSpPr>
          <p:nvPr>
            <p:ph type="sldImg"/>
          </p:nvPr>
        </p:nvSpPr>
        <p:spPr>
          <a:ln/>
        </p:spPr>
      </p:sp>
      <p:sp>
        <p:nvSpPr>
          <p:cNvPr id="10137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Diskussion dazu:</a:t>
            </a:r>
          </a:p>
          <a:p>
            <a:r>
              <a:rPr lang="de-DE" altLang="x-none" dirty="0">
                <a:latin typeface="Calibri" charset="0"/>
                <a:ea typeface="ＭＳ Ｐゴシック" charset="-128"/>
              </a:rPr>
              <a:t>Für welche Funktion ist der jeweilige Typ brauchbar? Kann man das so eindeutig hier zuordnen? </a:t>
            </a:r>
          </a:p>
          <a:p>
            <a:endParaRPr lang="de-DE" altLang="x-none" dirty="0">
              <a:latin typeface="Calibri" charset="0"/>
              <a:ea typeface="ＭＳ Ｐゴシック" charset="-128"/>
            </a:endParaRPr>
          </a:p>
          <a:p>
            <a:endParaRPr lang="de-DE" altLang="x-none" dirty="0">
              <a:latin typeface="Calibri" charset="0"/>
              <a:ea typeface="ＭＳ Ｐゴシック" charset="-128"/>
            </a:endParaRPr>
          </a:p>
        </p:txBody>
      </p:sp>
      <p:sp>
        <p:nvSpPr>
          <p:cNvPr id="10137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BEDEC376-FEDC-FA44-9353-920A3B8E1C51}" type="slidenum">
              <a:rPr lang="de-DE" altLang="x-none" sz="1400"/>
              <a:pPr/>
              <a:t>47</a:t>
            </a:fld>
            <a:endParaRPr lang="de-DE" altLang="x-none" sz="1400" dirty="0"/>
          </a:p>
        </p:txBody>
      </p:sp>
    </p:spTree>
    <p:extLst>
      <p:ext uri="{BB962C8B-B14F-4D97-AF65-F5344CB8AC3E}">
        <p14:creationId xmlns:p14="http://schemas.microsoft.com/office/powerpoint/2010/main" val="199575795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Folienbildplatzhalter 1"/>
          <p:cNvSpPr>
            <a:spLocks noGrp="1" noRot="1" noChangeAspect="1" noTextEdit="1"/>
          </p:cNvSpPr>
          <p:nvPr>
            <p:ph type="sldImg"/>
          </p:nvPr>
        </p:nvSpPr>
        <p:spPr>
          <a:ln/>
        </p:spPr>
      </p:sp>
      <p:sp>
        <p:nvSpPr>
          <p:cNvPr id="10342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33340" marR="0" indent="-23334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mn-lt"/>
                <a:ea typeface="MS PGothic" pitchFamily="34" charset="-128"/>
                <a:cs typeface="ＭＳ Ｐゴシック" charset="-128"/>
              </a:rPr>
              <a:t>AB-BS1-ModelleTypen Sachaufgaben</a:t>
            </a:r>
            <a:endParaRPr lang="de-DE" altLang="x-none" dirty="0">
              <a:latin typeface="+mn-lt"/>
              <a:ea typeface="ＭＳ Ｐゴシック" charset="-128"/>
            </a:endParaRPr>
          </a:p>
          <a:p>
            <a:pPr marL="233340" indent="-233340">
              <a:buFontTx/>
              <a:buAutoNum type="arabicPeriod"/>
            </a:pPr>
            <a:r>
              <a:rPr lang="de-DE" altLang="x-none" dirty="0">
                <a:latin typeface="+mn-lt"/>
                <a:ea typeface="ＭＳ Ｐゴシック" charset="-128"/>
              </a:rPr>
              <a:t>Gemeinsamkeiten bestehen zwischen Modell 1 und 3 / steigendes Niveau beim Modellieren</a:t>
            </a:r>
          </a:p>
          <a:p>
            <a:pPr marL="233340" indent="-233340">
              <a:buFontTx/>
              <a:buAutoNum type="arabicPeriod"/>
            </a:pPr>
            <a:r>
              <a:rPr lang="de-DE" altLang="x-none" dirty="0">
                <a:latin typeface="+mn-lt"/>
                <a:ea typeface="ＭＳ Ｐゴシック" charset="-128"/>
              </a:rPr>
              <a:t>Unterschiede der Modelle 1 und 3 zum Franke-Modell / Auswahl nach Inhalten bzw. nach den Repräsentationsebenen, die auch Niveauunterschiede kennzeichnen</a:t>
            </a:r>
          </a:p>
          <a:p>
            <a:pPr marL="233340" indent="-233340">
              <a:buFontTx/>
              <a:buAutoNum type="arabicPeriod"/>
            </a:pPr>
            <a:endParaRPr lang="de-DE" altLang="x-none" dirty="0">
              <a:latin typeface="+mn-lt"/>
              <a:ea typeface="ＭＳ Ｐゴシック" charset="-128"/>
            </a:endParaRPr>
          </a:p>
          <a:p>
            <a:pPr marL="233340" indent="-233340">
              <a:buFontTx/>
              <a:buAutoNum type="arabicPeriod"/>
            </a:pPr>
            <a:r>
              <a:rPr lang="de-DE" altLang="x-none" dirty="0">
                <a:latin typeface="+mn-lt"/>
                <a:ea typeface="ＭＳ Ｐゴシック" charset="-128"/>
              </a:rPr>
              <a:t>Wiederholendes Fazit:</a:t>
            </a:r>
          </a:p>
          <a:p>
            <a:pPr marL="233340" indent="-233340"/>
            <a:r>
              <a:rPr lang="de-DE" altLang="x-none" dirty="0">
                <a:latin typeface="+mn-lt"/>
                <a:ea typeface="ＭＳ Ｐゴシック" charset="-128"/>
              </a:rPr>
              <a:t>Wenn ich eine entsprechende Funktion des Sachrechnens realisieren will, dann muss ich als Lehrkraft mir dazu das entsprechende Aufgabenmaterial /den entsprechenden Aufgabentyp auswählen (Bsp. für das  Lernprinzip: Zur Einführung eines mathematischen Inhalts muss die Sachsituation zum mathematischen Inhalt passen, aber das mathematische Modell sowie die Sprache  sollten einfach zu durchschauen sein, denn der Schwerpunkt liegt auf dem mathematischen Inhalt  wie beispielsweise eine „eingekleidete</a:t>
            </a:r>
            <a:r>
              <a:rPr lang="de-DE" altLang="de-DE" dirty="0">
                <a:latin typeface="+mn-lt"/>
                <a:ea typeface="ＭＳ Ｐゴシック" charset="-128"/>
              </a:rPr>
              <a:t>“</a:t>
            </a:r>
            <a:r>
              <a:rPr lang="de-DE" altLang="x-none" dirty="0">
                <a:latin typeface="+mn-lt"/>
                <a:ea typeface="ＭＳ Ｐゴシック" charset="-128"/>
              </a:rPr>
              <a:t> Sachaufgabe)</a:t>
            </a:r>
          </a:p>
          <a:p>
            <a:pPr marL="233340" indent="-233340">
              <a:buFontTx/>
              <a:buNone/>
            </a:pPr>
            <a:endParaRPr lang="de-DE" altLang="x-none" dirty="0">
              <a:latin typeface="+mn-lt"/>
              <a:ea typeface="ＭＳ Ｐゴシック" charset="-128"/>
            </a:endParaRPr>
          </a:p>
        </p:txBody>
      </p:sp>
      <p:sp>
        <p:nvSpPr>
          <p:cNvPr id="10342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BAA8912C-3007-8045-96CF-C5D3A3B6F4E2}" type="slidenum">
              <a:rPr lang="de-DE" altLang="x-none" sz="1400"/>
              <a:pPr/>
              <a:t>48</a:t>
            </a:fld>
            <a:endParaRPr lang="de-DE" altLang="x-none" sz="1400" dirty="0"/>
          </a:p>
        </p:txBody>
      </p:sp>
    </p:spTree>
    <p:extLst>
      <p:ext uri="{BB962C8B-B14F-4D97-AF65-F5344CB8AC3E}">
        <p14:creationId xmlns:p14="http://schemas.microsoft.com/office/powerpoint/2010/main" val="20149644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Folienbildplatzhalter 1"/>
          <p:cNvSpPr>
            <a:spLocks noGrp="1" noRot="1" noChangeAspect="1" noTextEdit="1"/>
          </p:cNvSpPr>
          <p:nvPr>
            <p:ph type="sldImg"/>
          </p:nvPr>
        </p:nvSpPr>
        <p:spPr>
          <a:ln/>
        </p:spPr>
      </p:sp>
      <p:sp>
        <p:nvSpPr>
          <p:cNvPr id="10547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sz="1200" b="1" kern="1200" dirty="0">
                <a:solidFill>
                  <a:schemeClr val="tx1"/>
                </a:solidFill>
                <a:latin typeface="+mn-lt"/>
                <a:ea typeface="MS PGothic" pitchFamily="34" charset="-128"/>
                <a:cs typeface="ＭＳ Ｐゴシック" charset="-128"/>
              </a:rPr>
              <a:t>AB-BS1-Typen Sachaufgaben-Modelle</a:t>
            </a:r>
            <a:endParaRPr lang="de-DE" altLang="x-none" dirty="0">
              <a:latin typeface="+mn-lt"/>
              <a:ea typeface="ＭＳ Ｐゴシック" charset="-128"/>
            </a:endParaRPr>
          </a:p>
          <a:p>
            <a:r>
              <a:rPr lang="de-DE" altLang="x-none" dirty="0">
                <a:latin typeface="+mn-lt"/>
                <a:ea typeface="ＭＳ Ｐゴシック" charset="-128"/>
              </a:rPr>
              <a:t>Um die Funktionen des Sachrechnens effektiv zu realisieren, muss ich als Lehrkraft in der Lage sein, die entsprechenden Sachaufgaben dazu auszuwählen.</a:t>
            </a:r>
          </a:p>
          <a:p>
            <a:r>
              <a:rPr lang="de-DE" altLang="x-none" dirty="0">
                <a:latin typeface="+mn-lt"/>
                <a:ea typeface="ＭＳ Ｐゴシック" charset="-128"/>
              </a:rPr>
              <a:t> D.h., dass eine Sachaufgabe für den Erwerb neuen Lernstoffes ein anderes Niveau haben muss als für die Erschließung der Umwelt.</a:t>
            </a:r>
          </a:p>
          <a:p>
            <a:endParaRPr lang="de-DE" altLang="x-none" dirty="0">
              <a:latin typeface="+mn-lt"/>
              <a:ea typeface="ＭＳ Ｐゴシック" charset="-128"/>
            </a:endParaRPr>
          </a:p>
          <a:p>
            <a:r>
              <a:rPr lang="de-DE" altLang="x-none" baseline="0" dirty="0">
                <a:latin typeface="+mn-lt"/>
                <a:ea typeface="ＭＳ Ｐゴシック" charset="-128"/>
              </a:rPr>
              <a:t>Je nach Schwerpunktsetzung kann man eine Aufgabe auch verschiedenen Kategorien zuordnen. Die TN sollen erkennen, dass eine Aufgabe mehrere Ziele und damit auch verschiedene Kategorien haben kann.</a:t>
            </a:r>
            <a:endParaRPr lang="de-DE" altLang="x-none" dirty="0">
              <a:latin typeface="+mn-lt"/>
              <a:ea typeface="ＭＳ Ｐゴシック" charset="-128"/>
            </a:endParaRPr>
          </a:p>
        </p:txBody>
      </p:sp>
      <p:sp>
        <p:nvSpPr>
          <p:cNvPr id="10547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C55E19EC-209C-4A44-AC32-931753917982}" type="slidenum">
              <a:rPr lang="de-DE" altLang="x-none" sz="1400"/>
              <a:pPr/>
              <a:t>49</a:t>
            </a:fld>
            <a:endParaRPr lang="de-DE" altLang="x-none" sz="1400" dirty="0"/>
          </a:p>
        </p:txBody>
      </p:sp>
    </p:spTree>
    <p:extLst>
      <p:ext uri="{BB962C8B-B14F-4D97-AF65-F5344CB8AC3E}">
        <p14:creationId xmlns:p14="http://schemas.microsoft.com/office/powerpoint/2010/main" val="190991447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Folienbildplatzhalter 1"/>
          <p:cNvSpPr>
            <a:spLocks noGrp="1" noRot="1" noChangeAspect="1" noTextEdit="1"/>
          </p:cNvSpPr>
          <p:nvPr>
            <p:ph type="sldImg"/>
          </p:nvPr>
        </p:nvSpPr>
        <p:spPr>
          <a:ln/>
        </p:spPr>
      </p:sp>
      <p:sp>
        <p:nvSpPr>
          <p:cNvPr id="10752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x-none" i="1" dirty="0">
              <a:latin typeface="Calibri" charset="0"/>
              <a:ea typeface="ＭＳ Ｐゴシック" charset="-128"/>
            </a:endParaRPr>
          </a:p>
        </p:txBody>
      </p:sp>
      <p:sp>
        <p:nvSpPr>
          <p:cNvPr id="10752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A2053E23-62BA-FA45-BA7C-AAF4EB509CA9}" type="slidenum">
              <a:rPr lang="de-DE" altLang="x-none" sz="1400"/>
              <a:pPr/>
              <a:t>50</a:t>
            </a:fld>
            <a:endParaRPr lang="de-DE" altLang="x-none" sz="1400" dirty="0"/>
          </a:p>
        </p:txBody>
      </p:sp>
    </p:spTree>
    <p:extLst>
      <p:ext uri="{BB962C8B-B14F-4D97-AF65-F5344CB8AC3E}">
        <p14:creationId xmlns:p14="http://schemas.microsoft.com/office/powerpoint/2010/main" val="153685604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Folienbildplatzhalter 1"/>
          <p:cNvSpPr>
            <a:spLocks noGrp="1" noRot="1" noChangeAspect="1" noTextEdit="1"/>
          </p:cNvSpPr>
          <p:nvPr>
            <p:ph type="sldImg"/>
          </p:nvPr>
        </p:nvSpPr>
        <p:spPr>
          <a:ln/>
        </p:spPr>
      </p:sp>
      <p:sp>
        <p:nvSpPr>
          <p:cNvPr id="10957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Eventuell Zuordnung unterschiedlich vornehmen: </a:t>
            </a:r>
          </a:p>
          <a:p>
            <a:endParaRPr lang="de-DE" altLang="x-none" dirty="0">
              <a:latin typeface="Calibri" charset="0"/>
              <a:ea typeface="ＭＳ Ｐゴシック" charset="-128"/>
            </a:endParaRPr>
          </a:p>
          <a:p>
            <a:pPr>
              <a:buFontTx/>
              <a:buAutoNum type="arabicPeriod"/>
            </a:pPr>
            <a:r>
              <a:rPr lang="de-DE" altLang="x-none" dirty="0">
                <a:latin typeface="Calibri" charset="0"/>
                <a:ea typeface="ＭＳ Ｐゴシック" charset="-128"/>
              </a:rPr>
              <a:t>Franke/ </a:t>
            </a:r>
            <a:r>
              <a:rPr lang="de-DE" altLang="x-none" dirty="0" err="1">
                <a:latin typeface="Calibri" charset="0"/>
                <a:ea typeface="ＭＳ Ｐゴシック" charset="-128"/>
              </a:rPr>
              <a:t>Ruwisch</a:t>
            </a:r>
            <a:r>
              <a:rPr lang="de-DE" altLang="x-none" baseline="0" dirty="0">
                <a:latin typeface="Calibri" charset="0"/>
                <a:ea typeface="ＭＳ Ｐゴシック" charset="-128"/>
              </a:rPr>
              <a:t> oder </a:t>
            </a:r>
            <a:r>
              <a:rPr lang="de-DE" altLang="x-none" dirty="0">
                <a:latin typeface="Calibri" charset="0"/>
                <a:ea typeface="ＭＳ Ｐゴシック" charset="-128"/>
              </a:rPr>
              <a:t>2.Radatz/ Schipper</a:t>
            </a:r>
            <a:r>
              <a:rPr lang="de-DE" altLang="x-none" baseline="0" dirty="0">
                <a:latin typeface="Calibri" charset="0"/>
                <a:ea typeface="ＭＳ Ｐゴシック" charset="-128"/>
              </a:rPr>
              <a:t> oder </a:t>
            </a:r>
            <a:r>
              <a:rPr lang="de-DE" altLang="x-none" dirty="0">
                <a:latin typeface="Calibri" charset="0"/>
                <a:ea typeface="ＭＳ Ｐゴシック" charset="-128"/>
              </a:rPr>
              <a:t>3.Winter</a:t>
            </a:r>
          </a:p>
          <a:p>
            <a:r>
              <a:rPr lang="de-DE" altLang="x-none" dirty="0">
                <a:latin typeface="Calibri" charset="0"/>
                <a:ea typeface="ＭＳ Ｐゴシック" charset="-128"/>
              </a:rPr>
              <a:t>Dann vergleichen, welcher Klassifikationstyp für mich als Lehrkraft eher praktikabel erscheint.</a:t>
            </a:r>
          </a:p>
          <a:p>
            <a:pPr>
              <a:buFontTx/>
              <a:buChar char="•"/>
            </a:pPr>
            <a:endParaRPr lang="de-DE" altLang="x-none" dirty="0">
              <a:latin typeface="Calibri" charset="0"/>
              <a:ea typeface="ＭＳ Ｐゴシック" charset="-128"/>
            </a:endParaRPr>
          </a:p>
        </p:txBody>
      </p:sp>
      <p:sp>
        <p:nvSpPr>
          <p:cNvPr id="10957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F5B0C438-5233-C340-A80E-37392D6336C8}" type="slidenum">
              <a:rPr lang="de-DE" altLang="x-none" sz="1400"/>
              <a:pPr/>
              <a:t>51</a:t>
            </a:fld>
            <a:endParaRPr lang="de-DE" altLang="x-none" sz="1400" dirty="0"/>
          </a:p>
        </p:txBody>
      </p:sp>
    </p:spTree>
    <p:extLst>
      <p:ext uri="{BB962C8B-B14F-4D97-AF65-F5344CB8AC3E}">
        <p14:creationId xmlns:p14="http://schemas.microsoft.com/office/powerpoint/2010/main" val="81584088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Folienbildplatzhalter 1"/>
          <p:cNvSpPr>
            <a:spLocks noGrp="1" noRot="1" noChangeAspect="1" noTextEdit="1"/>
          </p:cNvSpPr>
          <p:nvPr>
            <p:ph type="sldImg"/>
          </p:nvPr>
        </p:nvSpPr>
        <p:spPr>
          <a:ln/>
        </p:spPr>
      </p:sp>
      <p:sp>
        <p:nvSpPr>
          <p:cNvPr id="11161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x-none" i="1" dirty="0">
              <a:latin typeface="Calibri" charset="0"/>
              <a:ea typeface="ＭＳ Ｐゴシック" charset="-128"/>
            </a:endParaRPr>
          </a:p>
        </p:txBody>
      </p:sp>
      <p:sp>
        <p:nvSpPr>
          <p:cNvPr id="11161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782DA915-E9EB-DB4B-84B4-754C44E1B083}" type="slidenum">
              <a:rPr lang="de-DE" altLang="x-none" sz="1400"/>
              <a:pPr/>
              <a:t>52</a:t>
            </a:fld>
            <a:endParaRPr lang="de-DE" altLang="x-none" sz="1400" dirty="0"/>
          </a:p>
        </p:txBody>
      </p:sp>
    </p:spTree>
    <p:extLst>
      <p:ext uri="{BB962C8B-B14F-4D97-AF65-F5344CB8AC3E}">
        <p14:creationId xmlns:p14="http://schemas.microsoft.com/office/powerpoint/2010/main" val="13340190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Folienbildplatzhalter 1"/>
          <p:cNvSpPr>
            <a:spLocks noGrp="1" noRot="1" noChangeAspect="1" noTextEdit="1"/>
          </p:cNvSpPr>
          <p:nvPr>
            <p:ph type="sldImg"/>
          </p:nvPr>
        </p:nvSpPr>
        <p:spPr>
          <a:ln/>
        </p:spPr>
      </p:sp>
      <p:sp>
        <p:nvSpPr>
          <p:cNvPr id="113666"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de-DE" altLang="x-none" i="1" dirty="0">
              <a:latin typeface="Calibri" charset="0"/>
              <a:ea typeface="ＭＳ Ｐゴシック" charset="-128"/>
            </a:endParaRPr>
          </a:p>
        </p:txBody>
      </p:sp>
      <p:sp>
        <p:nvSpPr>
          <p:cNvPr id="113667"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90694729-EB3B-7840-B101-91C182E69881}" type="slidenum">
              <a:rPr lang="de-DE" altLang="x-none" sz="1400"/>
              <a:pPr/>
              <a:t>53</a:t>
            </a:fld>
            <a:endParaRPr lang="de-DE" altLang="x-none" sz="1400" dirty="0"/>
          </a:p>
        </p:txBody>
      </p:sp>
    </p:spTree>
    <p:extLst>
      <p:ext uri="{BB962C8B-B14F-4D97-AF65-F5344CB8AC3E}">
        <p14:creationId xmlns:p14="http://schemas.microsoft.com/office/powerpoint/2010/main" val="213125672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Folienbildplatzhalter 1"/>
          <p:cNvSpPr>
            <a:spLocks noGrp="1" noRot="1" noChangeAspect="1" noTextEdit="1"/>
          </p:cNvSpPr>
          <p:nvPr>
            <p:ph type="sldImg"/>
          </p:nvPr>
        </p:nvSpPr>
        <p:spPr>
          <a:ln/>
        </p:spPr>
      </p:sp>
      <p:sp>
        <p:nvSpPr>
          <p:cNvPr id="115714"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Hier eher über die Art und Weise der Bewertung der Aufgabenlösung sprechen.</a:t>
            </a:r>
          </a:p>
          <a:p>
            <a:r>
              <a:rPr lang="de-DE" altLang="x-none" baseline="0" dirty="0">
                <a:latin typeface="Calibri" charset="0"/>
                <a:ea typeface="ＭＳ Ｐゴシック" charset="-128"/>
              </a:rPr>
              <a:t>Es geht darum, ob die Aufgabe so sinnhaft ist. </a:t>
            </a:r>
          </a:p>
          <a:p>
            <a:r>
              <a:rPr lang="de-DE" altLang="x-none" baseline="0" dirty="0">
                <a:latin typeface="Calibri" charset="0"/>
                <a:ea typeface="ＭＳ Ｐゴシック" charset="-128"/>
              </a:rPr>
              <a:t>Sicher wird es auch um die Bearbeitung und darum gehen, ob das „Frage, Rechnung, Antwort System“ sinnvoll ist bzw. ob man dem Kind hier einen Fehler ankreiden kann.</a:t>
            </a:r>
            <a:endParaRPr lang="de-DE" altLang="x-none" dirty="0">
              <a:latin typeface="Calibri" charset="0"/>
              <a:ea typeface="ＭＳ Ｐゴシック" charset="-128"/>
            </a:endParaRPr>
          </a:p>
        </p:txBody>
      </p:sp>
      <p:sp>
        <p:nvSpPr>
          <p:cNvPr id="115715"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48210C70-49F8-3740-87FC-C7E789DD2788}" type="slidenum">
              <a:rPr lang="de-DE" altLang="x-none" sz="1400"/>
              <a:pPr/>
              <a:t>54</a:t>
            </a:fld>
            <a:endParaRPr lang="de-DE" altLang="x-none" sz="1400" dirty="0"/>
          </a:p>
        </p:txBody>
      </p:sp>
    </p:spTree>
    <p:extLst>
      <p:ext uri="{BB962C8B-B14F-4D97-AF65-F5344CB8AC3E}">
        <p14:creationId xmlns:p14="http://schemas.microsoft.com/office/powerpoint/2010/main" val="1227820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7</a:t>
            </a:fld>
            <a:endParaRPr lang="de-DE"/>
          </a:p>
        </p:txBody>
      </p:sp>
    </p:spTree>
    <p:extLst>
      <p:ext uri="{BB962C8B-B14F-4D97-AF65-F5344CB8AC3E}">
        <p14:creationId xmlns:p14="http://schemas.microsoft.com/office/powerpoint/2010/main" val="38498975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Folienbildplatzhalter 1"/>
          <p:cNvSpPr>
            <a:spLocks noGrp="1" noRot="1" noChangeAspect="1" noTextEdit="1"/>
          </p:cNvSpPr>
          <p:nvPr>
            <p:ph type="sldImg"/>
          </p:nvPr>
        </p:nvSpPr>
        <p:spPr>
          <a:ln/>
        </p:spPr>
      </p:sp>
      <p:sp>
        <p:nvSpPr>
          <p:cNvPr id="11776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x-none" dirty="0">
                <a:latin typeface="Calibri" charset="0"/>
                <a:ea typeface="ＭＳ Ｐゴシック" charset="-128"/>
              </a:rPr>
              <a:t>Diese Aufgabe nur nach Typ klassifizieren, da sie für die Praxisaufgabe genutzt werden soll</a:t>
            </a:r>
          </a:p>
          <a:p>
            <a:endParaRPr lang="de-DE" altLang="x-none" dirty="0">
              <a:latin typeface="Calibri" charset="0"/>
              <a:ea typeface="ＭＳ Ｐゴシック" charset="-128"/>
            </a:endParaRPr>
          </a:p>
        </p:txBody>
      </p:sp>
      <p:sp>
        <p:nvSpPr>
          <p:cNvPr id="11776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76083DC9-9F00-1841-A3A9-6D4D8C0689C8}" type="slidenum">
              <a:rPr lang="de-DE" altLang="x-none" sz="1400"/>
              <a:pPr/>
              <a:t>55</a:t>
            </a:fld>
            <a:endParaRPr lang="de-DE" altLang="x-none" sz="1400" dirty="0"/>
          </a:p>
        </p:txBody>
      </p:sp>
    </p:spTree>
    <p:extLst>
      <p:ext uri="{BB962C8B-B14F-4D97-AF65-F5344CB8AC3E}">
        <p14:creationId xmlns:p14="http://schemas.microsoft.com/office/powerpoint/2010/main" val="18036388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AF12454-57A3-5346-8AD1-8A7E704F94A5}" type="slidenum">
              <a:rPr lang="de-DE" smtClean="0"/>
              <a:pPr/>
              <a:t>56</a:t>
            </a:fld>
            <a:endParaRPr lang="de-DE"/>
          </a:p>
        </p:txBody>
      </p:sp>
    </p:spTree>
    <p:extLst>
      <p:ext uri="{BB962C8B-B14F-4D97-AF65-F5344CB8AC3E}">
        <p14:creationId xmlns:p14="http://schemas.microsoft.com/office/powerpoint/2010/main" val="68970045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57</a:t>
            </a:fld>
            <a:endParaRPr lang="de-DE"/>
          </a:p>
        </p:txBody>
      </p:sp>
    </p:spTree>
    <p:extLst>
      <p:ext uri="{BB962C8B-B14F-4D97-AF65-F5344CB8AC3E}">
        <p14:creationId xmlns:p14="http://schemas.microsoft.com/office/powerpoint/2010/main" val="124930194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58</a:t>
            </a:fld>
            <a:endParaRPr lang="de-DE"/>
          </a:p>
        </p:txBody>
      </p:sp>
    </p:spTree>
    <p:extLst>
      <p:ext uri="{BB962C8B-B14F-4D97-AF65-F5344CB8AC3E}">
        <p14:creationId xmlns:p14="http://schemas.microsoft.com/office/powerpoint/2010/main" val="17909350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59</a:t>
            </a:fld>
            <a:endParaRPr lang="de-DE"/>
          </a:p>
        </p:txBody>
      </p:sp>
    </p:spTree>
    <p:extLst>
      <p:ext uri="{BB962C8B-B14F-4D97-AF65-F5344CB8AC3E}">
        <p14:creationId xmlns:p14="http://schemas.microsoft.com/office/powerpoint/2010/main" val="8839360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Calibri" pitchFamily="34" charset="0"/>
                <a:cs typeface="Calibri" pitchFamily="34" charset="0"/>
              </a:rPr>
              <a:t>Ziel:</a:t>
            </a:r>
            <a:r>
              <a:rPr lang="de-DE" sz="1600" b="1" baseline="0" dirty="0">
                <a:latin typeface="Calibri" pitchFamily="34" charset="0"/>
                <a:cs typeface="Calibri" pitchFamily="34" charset="0"/>
              </a:rPr>
              <a:t> </a:t>
            </a:r>
          </a:p>
          <a:p>
            <a:pPr>
              <a:buFont typeface="Wingdings" pitchFamily="2" charset="2"/>
              <a:buChar char="§"/>
            </a:pPr>
            <a:r>
              <a:rPr lang="de-DE" sz="1600" b="1" baseline="0" dirty="0">
                <a:latin typeface="Calibri" pitchFamily="34" charset="0"/>
                <a:cs typeface="Calibri" pitchFamily="34" charset="0"/>
              </a:rPr>
              <a:t> </a:t>
            </a:r>
            <a:r>
              <a:rPr lang="de-DE" sz="1600" b="0" baseline="0" dirty="0">
                <a:latin typeface="Calibri" pitchFamily="34" charset="0"/>
                <a:cs typeface="Calibri" pitchFamily="34" charset="0"/>
              </a:rPr>
              <a:t>Lehrkräfte planen und erproben ein Unterrichtsbeispiel zu diesem mathematischen Inhalte im eigenen Unterricht und reflektieren dazu</a:t>
            </a:r>
          </a:p>
          <a:p>
            <a:pPr>
              <a:buFont typeface="Wingdings" pitchFamily="2" charset="2"/>
              <a:buChar char="§"/>
            </a:pPr>
            <a:r>
              <a:rPr lang="de-DE" sz="1600" b="0" baseline="0" dirty="0">
                <a:latin typeface="Calibri" pitchFamily="34" charset="0"/>
                <a:cs typeface="Calibri" pitchFamily="34" charset="0"/>
              </a:rPr>
              <a:t> Anregung von Lehrkräftekooperation</a:t>
            </a:r>
          </a:p>
          <a:p>
            <a:pPr>
              <a:buFont typeface="Wingdings" pitchFamily="2" charset="2"/>
              <a:buChar char="§"/>
            </a:pPr>
            <a:endParaRPr lang="de-DE" sz="1600" b="0" baseline="0" dirty="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60</a:t>
            </a:fld>
            <a:endParaRPr lang="de-DE"/>
          </a:p>
        </p:txBody>
      </p:sp>
    </p:spTree>
    <p:extLst>
      <p:ext uri="{BB962C8B-B14F-4D97-AF65-F5344CB8AC3E}">
        <p14:creationId xmlns:p14="http://schemas.microsoft.com/office/powerpoint/2010/main" val="62942949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b="1" kern="1200" dirty="0">
                <a:solidFill>
                  <a:schemeClr val="tx1"/>
                </a:solidFill>
                <a:latin typeface="+mn-lt"/>
                <a:ea typeface="MS PGothic" pitchFamily="34" charset="-128"/>
                <a:cs typeface="ＭＳ Ｐゴシック" charset="-128"/>
              </a:rPr>
              <a:t>AB-Praxis-Erfahrungsbericht.doc</a:t>
            </a:r>
          </a:p>
          <a:p>
            <a:r>
              <a:rPr lang="de-DE" sz="1600" b="1" dirty="0">
                <a:latin typeface="+mn-lt"/>
                <a:cs typeface="Calibri" pitchFamily="34" charset="0"/>
              </a:rPr>
              <a:t>Ziel: </a:t>
            </a:r>
            <a:r>
              <a:rPr lang="de-DE" sz="1600" dirty="0">
                <a:latin typeface="+mn-lt"/>
                <a:cs typeface="Calibri" pitchFamily="34" charset="0"/>
              </a:rPr>
              <a:t>Arbeit</a:t>
            </a:r>
            <a:r>
              <a:rPr lang="de-DE" sz="1600" baseline="0" dirty="0">
                <a:latin typeface="+mn-lt"/>
                <a:cs typeface="Calibri" pitchFamily="34" charset="0"/>
              </a:rPr>
              <a:t> in der Praxisphase sichtbar werden lassen</a:t>
            </a:r>
          </a:p>
          <a:p>
            <a:endParaRPr lang="de-DE" sz="1600" baseline="0" dirty="0">
              <a:latin typeface="+mn-lt"/>
              <a:cs typeface="Calibri" pitchFamily="34" charset="0"/>
            </a:endParaRPr>
          </a:p>
          <a:p>
            <a:endParaRPr lang="de-DE" sz="1600" baseline="0" dirty="0">
              <a:latin typeface="+mn-lt"/>
              <a:cs typeface="Calibri" pitchFamily="34" charset="0"/>
            </a:endParaRPr>
          </a:p>
          <a:p>
            <a:endParaRPr lang="de-DE" sz="1200" b="1" dirty="0">
              <a:latin typeface="Calibri" pitchFamily="34" charset="0"/>
              <a:cs typeface="Calibri" pitchFamily="34" charset="0"/>
            </a:endParaRPr>
          </a:p>
          <a:p>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61</a:t>
            </a:fld>
            <a:endParaRPr lang="de-DE"/>
          </a:p>
        </p:txBody>
      </p:sp>
    </p:spTree>
    <p:extLst>
      <p:ext uri="{BB962C8B-B14F-4D97-AF65-F5344CB8AC3E}">
        <p14:creationId xmlns:p14="http://schemas.microsoft.com/office/powerpoint/2010/main" val="31702692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Folienbildplatzhalter 1"/>
          <p:cNvSpPr>
            <a:spLocks noGrp="1" noRot="1" noChangeAspect="1" noTextEdit="1"/>
          </p:cNvSpPr>
          <p:nvPr>
            <p:ph type="sldImg"/>
          </p:nvPr>
        </p:nvSpPr>
        <p:spPr>
          <a:ln/>
        </p:spPr>
      </p:sp>
      <p:sp>
        <p:nvSpPr>
          <p:cNvPr id="11981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de-DE" altLang="x-none" b="1" i="0" dirty="0">
                <a:latin typeface="Calibri" charset="0"/>
                <a:ea typeface="ＭＳ Ｐゴシック" charset="-128"/>
              </a:rPr>
              <a:t>AB-Praxis-Fachl didakt Auftrag</a:t>
            </a:r>
          </a:p>
          <a:p>
            <a:pPr>
              <a:buFontTx/>
              <a:buNone/>
            </a:pPr>
            <a:r>
              <a:rPr lang="de-DE" altLang="x-none" b="0" i="0" dirty="0">
                <a:latin typeface="Calibri" charset="0"/>
                <a:ea typeface="ＭＳ Ｐゴシック" charset="-128"/>
              </a:rPr>
              <a:t>Reflexion und Analyse der Lösungsprozesse</a:t>
            </a:r>
          </a:p>
          <a:p>
            <a:pPr>
              <a:buFontTx/>
              <a:buNone/>
            </a:pPr>
            <a:endParaRPr lang="de-DE" altLang="x-none" b="0" i="0" dirty="0">
              <a:latin typeface="Calibri" charset="0"/>
              <a:ea typeface="ＭＳ Ｐゴシック" charset="-128"/>
            </a:endParaRPr>
          </a:p>
          <a:p>
            <a:pPr>
              <a:buFontTx/>
              <a:buNone/>
            </a:pPr>
            <a:endParaRPr lang="de-DE" altLang="x-none" b="0" i="0" dirty="0">
              <a:latin typeface="Calibri" charset="0"/>
              <a:ea typeface="ＭＳ Ｐゴシック" charset="-128"/>
            </a:endParaRPr>
          </a:p>
        </p:txBody>
      </p:sp>
      <p:sp>
        <p:nvSpPr>
          <p:cNvPr id="11981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300">
                <a:solidFill>
                  <a:schemeClr val="tx1"/>
                </a:solidFill>
                <a:latin typeface="Verdana" charset="0"/>
                <a:ea typeface="ＭＳ Ｐゴシック" charset="-128"/>
              </a:defRPr>
            </a:lvl1pPr>
            <a:lvl2pPr marL="742877" indent="-285722">
              <a:defRPr sz="3300">
                <a:solidFill>
                  <a:schemeClr val="tx1"/>
                </a:solidFill>
                <a:latin typeface="Verdana" charset="0"/>
                <a:ea typeface="ＭＳ Ｐゴシック" charset="-128"/>
              </a:defRPr>
            </a:lvl2pPr>
            <a:lvl3pPr marL="1142888" indent="-228578">
              <a:defRPr sz="3300">
                <a:solidFill>
                  <a:schemeClr val="tx1"/>
                </a:solidFill>
                <a:latin typeface="Verdana" charset="0"/>
                <a:ea typeface="ＭＳ Ｐゴシック" charset="-128"/>
              </a:defRPr>
            </a:lvl3pPr>
            <a:lvl4pPr marL="1600043" indent="-228578">
              <a:defRPr sz="3300">
                <a:solidFill>
                  <a:schemeClr val="tx1"/>
                </a:solidFill>
                <a:latin typeface="Verdana" charset="0"/>
                <a:ea typeface="ＭＳ Ｐゴシック" charset="-128"/>
              </a:defRPr>
            </a:lvl4pPr>
            <a:lvl5pPr marL="2057199" indent="-228578">
              <a:defRPr sz="3300">
                <a:solidFill>
                  <a:schemeClr val="tx1"/>
                </a:solidFill>
                <a:latin typeface="Verdana" charset="0"/>
                <a:ea typeface="ＭＳ Ｐゴシック" charset="-128"/>
              </a:defRPr>
            </a:lvl5pPr>
            <a:lvl6pPr marL="2514354" indent="-228578" eaLnBrk="0" fontAlgn="base" hangingPunct="0">
              <a:spcBef>
                <a:spcPct val="0"/>
              </a:spcBef>
              <a:spcAft>
                <a:spcPct val="0"/>
              </a:spcAft>
              <a:defRPr sz="3300">
                <a:solidFill>
                  <a:schemeClr val="tx1"/>
                </a:solidFill>
                <a:latin typeface="Verdana" charset="0"/>
                <a:ea typeface="ＭＳ Ｐゴシック" charset="-128"/>
              </a:defRPr>
            </a:lvl6pPr>
            <a:lvl7pPr marL="2971509" indent="-228578" eaLnBrk="0" fontAlgn="base" hangingPunct="0">
              <a:spcBef>
                <a:spcPct val="0"/>
              </a:spcBef>
              <a:spcAft>
                <a:spcPct val="0"/>
              </a:spcAft>
              <a:defRPr sz="3300">
                <a:solidFill>
                  <a:schemeClr val="tx1"/>
                </a:solidFill>
                <a:latin typeface="Verdana" charset="0"/>
                <a:ea typeface="ＭＳ Ｐゴシック" charset="-128"/>
              </a:defRPr>
            </a:lvl7pPr>
            <a:lvl8pPr marL="3428664" indent="-228578" eaLnBrk="0" fontAlgn="base" hangingPunct="0">
              <a:spcBef>
                <a:spcPct val="0"/>
              </a:spcBef>
              <a:spcAft>
                <a:spcPct val="0"/>
              </a:spcAft>
              <a:defRPr sz="3300">
                <a:solidFill>
                  <a:schemeClr val="tx1"/>
                </a:solidFill>
                <a:latin typeface="Verdana" charset="0"/>
                <a:ea typeface="ＭＳ Ｐゴシック" charset="-128"/>
              </a:defRPr>
            </a:lvl8pPr>
            <a:lvl9pPr marL="3885819" indent="-228578" eaLnBrk="0" fontAlgn="base" hangingPunct="0">
              <a:spcBef>
                <a:spcPct val="0"/>
              </a:spcBef>
              <a:spcAft>
                <a:spcPct val="0"/>
              </a:spcAft>
              <a:defRPr sz="3300">
                <a:solidFill>
                  <a:schemeClr val="tx1"/>
                </a:solidFill>
                <a:latin typeface="Verdana" charset="0"/>
                <a:ea typeface="ＭＳ Ｐゴシック" charset="-128"/>
              </a:defRPr>
            </a:lvl9pPr>
          </a:lstStyle>
          <a:p>
            <a:fld id="{E32638CB-CF13-E046-BBBA-9A88DBEE3960}" type="slidenum">
              <a:rPr lang="de-DE" altLang="x-none" sz="1400"/>
              <a:pPr/>
              <a:t>62</a:t>
            </a:fld>
            <a:endParaRPr lang="de-DE" altLang="x-none" sz="1400" dirty="0"/>
          </a:p>
        </p:txBody>
      </p:sp>
    </p:spTree>
    <p:extLst>
      <p:ext uri="{BB962C8B-B14F-4D97-AF65-F5344CB8AC3E}">
        <p14:creationId xmlns:p14="http://schemas.microsoft.com/office/powerpoint/2010/main" val="77797021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sz="1200" b="1" kern="1200" dirty="0">
                <a:solidFill>
                  <a:schemeClr val="tx1"/>
                </a:solidFill>
                <a:latin typeface="+mn-lt"/>
                <a:ea typeface="MS PGothic" pitchFamily="34" charset="-128"/>
                <a:cs typeface="ＭＳ Ｐゴシック" charset="-128"/>
              </a:rPr>
              <a:t>AB-Praxis-Arbeit PLG.doc </a:t>
            </a:r>
            <a:endParaRPr lang="de-DE" sz="1600" b="1" dirty="0">
              <a:latin typeface="+mn-lt"/>
              <a:cs typeface="Calibri" pitchFamily="34" charset="0"/>
            </a:endParaRPr>
          </a:p>
          <a:p>
            <a:r>
              <a:rPr lang="de-DE" sz="1600" b="1" dirty="0">
                <a:latin typeface="+mn-lt"/>
                <a:cs typeface="Calibri" pitchFamily="34" charset="0"/>
              </a:rPr>
              <a:t>Auftrag:</a:t>
            </a:r>
            <a:r>
              <a:rPr lang="de-DE" sz="1600" b="1" baseline="0" dirty="0">
                <a:latin typeface="+mn-lt"/>
                <a:cs typeface="Calibri" pitchFamily="34" charset="0"/>
              </a:rPr>
              <a:t> </a:t>
            </a:r>
            <a:r>
              <a:rPr lang="de-DE" sz="1600" b="1" dirty="0">
                <a:latin typeface="+mn-lt"/>
                <a:cs typeface="Calibri" pitchFamily="34" charset="0"/>
              </a:rPr>
              <a:t> </a:t>
            </a:r>
            <a:r>
              <a:rPr lang="de-DE" sz="1600" dirty="0">
                <a:latin typeface="+mn-lt"/>
                <a:cs typeface="Calibri" pitchFamily="34" charset="0"/>
              </a:rPr>
              <a:t>Bestandsaufnahme zur Arbeit im Tandem/Zusammenarbeit in der Fachgruppe Mathematik an der</a:t>
            </a:r>
            <a:r>
              <a:rPr lang="de-DE" sz="1600" baseline="0" dirty="0">
                <a:latin typeface="+mn-lt"/>
                <a:cs typeface="Calibri" pitchFamily="34" charset="0"/>
              </a:rPr>
              <a:t> eigenen Schule</a:t>
            </a:r>
            <a:endParaRPr lang="de-DE" sz="1600" dirty="0">
              <a:latin typeface="+mn-lt"/>
              <a:cs typeface="Calibri" pitchFamily="34" charset="0"/>
            </a:endParaRPr>
          </a:p>
          <a:p>
            <a:r>
              <a:rPr lang="de-DE" sz="1600" b="1" dirty="0">
                <a:latin typeface="+mn-lt"/>
                <a:cs typeface="Calibri" pitchFamily="34" charset="0"/>
              </a:rPr>
              <a:t>Ziel: </a:t>
            </a:r>
          </a:p>
          <a:p>
            <a:r>
              <a:rPr lang="de-DE" sz="1600" baseline="0" dirty="0">
                <a:latin typeface="+mn-lt"/>
                <a:cs typeface="Calibri" pitchFamily="34" charset="0"/>
              </a:rPr>
              <a:t>Aus der Sicht der Teilnehmenden: </a:t>
            </a:r>
            <a:r>
              <a:rPr lang="de-DE" sz="1600" dirty="0">
                <a:latin typeface="+mn-lt"/>
                <a:cs typeface="Calibri" pitchFamily="34" charset="0"/>
              </a:rPr>
              <a:t>Bewusste Reflexion der Kooperation und Zusammenarbeit an der Schule</a:t>
            </a:r>
          </a:p>
          <a:p>
            <a:r>
              <a:rPr lang="de-DE" sz="1600" dirty="0">
                <a:latin typeface="+mn-lt"/>
                <a:cs typeface="Calibri" pitchFamily="34" charset="0"/>
              </a:rPr>
              <a:t>Aus der Sicht der Referenten: Informationen</a:t>
            </a:r>
            <a:r>
              <a:rPr lang="de-DE" sz="1600" baseline="0" dirty="0">
                <a:latin typeface="+mn-lt"/>
                <a:cs typeface="Calibri" pitchFamily="34" charset="0"/>
              </a:rPr>
              <a:t> über Kooperation/Zusammenarbeit, Vorbereitung der Reflexion nach der Praxisphase: Input zu PLG</a:t>
            </a:r>
          </a:p>
          <a:p>
            <a:endParaRPr lang="de-DE" dirty="0">
              <a:latin typeface="+mn-lt"/>
            </a:endParaRP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63</a:t>
            </a:fld>
            <a:endParaRPr lang="de-DE"/>
          </a:p>
        </p:txBody>
      </p:sp>
    </p:spTree>
    <p:extLst>
      <p:ext uri="{BB962C8B-B14F-4D97-AF65-F5344CB8AC3E}">
        <p14:creationId xmlns:p14="http://schemas.microsoft.com/office/powerpoint/2010/main" val="36454984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64</a:t>
            </a:fld>
            <a:endParaRPr lang="de-DE"/>
          </a:p>
        </p:txBody>
      </p:sp>
    </p:spTree>
    <p:extLst>
      <p:ext uri="{BB962C8B-B14F-4D97-AF65-F5344CB8AC3E}">
        <p14:creationId xmlns:p14="http://schemas.microsoft.com/office/powerpoint/2010/main" val="104214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endParaRPr lang="de-DE"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8</a:t>
            </a:fld>
            <a:endParaRPr lang="de-DE"/>
          </a:p>
        </p:txBody>
      </p:sp>
    </p:spTree>
    <p:extLst>
      <p:ext uri="{BB962C8B-B14F-4D97-AF65-F5344CB8AC3E}">
        <p14:creationId xmlns:p14="http://schemas.microsoft.com/office/powerpoint/2010/main" val="63326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65</a:t>
            </a:fld>
            <a:endParaRPr lang="de-DE"/>
          </a:p>
        </p:txBody>
      </p:sp>
    </p:spTree>
    <p:extLst>
      <p:ext uri="{BB962C8B-B14F-4D97-AF65-F5344CB8AC3E}">
        <p14:creationId xmlns:p14="http://schemas.microsoft.com/office/powerpoint/2010/main" val="10421479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66</a:t>
            </a:fld>
            <a:endParaRPr lang="de-DE"/>
          </a:p>
        </p:txBody>
      </p:sp>
    </p:spTree>
    <p:extLst>
      <p:ext uri="{BB962C8B-B14F-4D97-AF65-F5344CB8AC3E}">
        <p14:creationId xmlns:p14="http://schemas.microsoft.com/office/powerpoint/2010/main" val="263509813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Calibri" pitchFamily="34" charset="0"/>
                <a:cs typeface="Calibri" pitchFamily="34" charset="0"/>
              </a:rPr>
              <a:t>Feedback einholen </a:t>
            </a:r>
          </a:p>
          <a:p>
            <a:r>
              <a:rPr lang="de-DE" sz="1600" b="0" dirty="0">
                <a:latin typeface="Calibri" pitchFamily="34" charset="0"/>
                <a:cs typeface="Calibri" pitchFamily="34" charset="0"/>
              </a:rPr>
              <a:t>(beispielhaft</a:t>
            </a:r>
            <a:r>
              <a:rPr lang="de-DE" sz="1600" b="0" baseline="0" dirty="0">
                <a:latin typeface="Calibri" pitchFamily="34" charset="0"/>
                <a:cs typeface="Calibri" pitchFamily="34" charset="0"/>
              </a:rPr>
              <a:t>: Zielscheibe mit Feedback zu Gestaltungsmerkmalen und fachlichen Inhalten des Fortbildungstages im Materialpaket)</a:t>
            </a:r>
            <a:endParaRPr lang="de-DE" sz="1600" b="0" dirty="0">
              <a:latin typeface="Calibri" pitchFamily="34" charset="0"/>
              <a:cs typeface="Calibri" pitchFamily="34" charset="0"/>
            </a:endParaRP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67</a:t>
            </a:fld>
            <a:endParaRPr lang="de-DE"/>
          </a:p>
        </p:txBody>
      </p:sp>
    </p:spTree>
    <p:extLst>
      <p:ext uri="{BB962C8B-B14F-4D97-AF65-F5344CB8AC3E}">
        <p14:creationId xmlns:p14="http://schemas.microsoft.com/office/powerpoint/2010/main" val="21843363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600" b="1" dirty="0">
                <a:latin typeface="+mn-lt"/>
              </a:rPr>
              <a:t>Option:</a:t>
            </a:r>
            <a:r>
              <a:rPr lang="de-DE" sz="1600" dirty="0">
                <a:latin typeface="+mn-lt"/>
              </a:rPr>
              <a:t> Nutzung einer elektronische Arbeitsplattform zur Kommunikation innerhalb der Gruppe und zum Austausch von Materialien.</a:t>
            </a:r>
          </a:p>
          <a:p>
            <a:r>
              <a:rPr lang="de-DE" sz="1600" dirty="0">
                <a:latin typeface="+mn-lt"/>
              </a:rPr>
              <a:t>Dann könnte</a:t>
            </a:r>
            <a:r>
              <a:rPr lang="de-DE" sz="1600" baseline="0" dirty="0">
                <a:latin typeface="+mn-lt"/>
              </a:rPr>
              <a:t> es an dieser Stelle eine </a:t>
            </a:r>
            <a:r>
              <a:rPr lang="de-DE" sz="1600" dirty="0">
                <a:latin typeface="+mn-lt"/>
              </a:rPr>
              <a:t>Einführung in z. B. </a:t>
            </a:r>
            <a:r>
              <a:rPr lang="de-DE" sz="1600" b="1" dirty="0" err="1">
                <a:latin typeface="+mn-lt"/>
              </a:rPr>
              <a:t>Moodle</a:t>
            </a:r>
            <a:r>
              <a:rPr lang="de-DE" sz="1600" b="1" dirty="0">
                <a:latin typeface="+mn-lt"/>
              </a:rPr>
              <a:t> </a:t>
            </a:r>
            <a:r>
              <a:rPr lang="de-DE" sz="1600" dirty="0">
                <a:latin typeface="+mn-lt"/>
              </a:rPr>
              <a:t>geben.</a:t>
            </a:r>
          </a:p>
        </p:txBody>
      </p:sp>
      <p:sp>
        <p:nvSpPr>
          <p:cNvPr id="4" name="Foliennummernplatzhalter 3"/>
          <p:cNvSpPr>
            <a:spLocks noGrp="1"/>
          </p:cNvSpPr>
          <p:nvPr>
            <p:ph type="sldNum" sz="quarter" idx="10"/>
          </p:nvPr>
        </p:nvSpPr>
        <p:spPr/>
        <p:txBody>
          <a:bodyPr/>
          <a:lstStyle/>
          <a:p>
            <a:pPr>
              <a:defRPr/>
            </a:pPr>
            <a:fld id="{AA96EC0E-956E-4DE8-BE30-C95150F5AA7D}" type="slidenum">
              <a:rPr lang="de-DE" smtClean="0"/>
              <a:pPr>
                <a:defRPr/>
              </a:pPr>
              <a:t>68</a:t>
            </a:fld>
            <a:endParaRPr lang="de-DE"/>
          </a:p>
        </p:txBody>
      </p:sp>
    </p:spTree>
    <p:extLst>
      <p:ext uri="{BB962C8B-B14F-4D97-AF65-F5344CB8AC3E}">
        <p14:creationId xmlns:p14="http://schemas.microsoft.com/office/powerpoint/2010/main" val="11646011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Folienbildplatzhalter 1"/>
          <p:cNvSpPr>
            <a:spLocks noGrp="1" noRot="1" noChangeAspect="1" noTextEdit="1"/>
          </p:cNvSpPr>
          <p:nvPr>
            <p:ph type="sldImg"/>
          </p:nvPr>
        </p:nvSpPr>
        <p:spPr>
          <a:ln/>
        </p:spPr>
      </p:sp>
      <p:sp>
        <p:nvSpPr>
          <p:cNvPr id="10242"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p>
        </p:txBody>
      </p:sp>
      <p:sp>
        <p:nvSpPr>
          <p:cNvPr id="10243"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D066AE9E-B5ED-43AA-AD2A-E536A2CB7EB4}" type="slidenum">
              <a:rPr lang="de-DE" altLang="de-DE" sz="1400"/>
              <a:pPr/>
              <a:t>9</a:t>
            </a:fld>
            <a:endParaRPr lang="de-DE" altLang="de-DE" sz="1400" dirty="0"/>
          </a:p>
        </p:txBody>
      </p:sp>
    </p:spTree>
    <p:extLst>
      <p:ext uri="{BB962C8B-B14F-4D97-AF65-F5344CB8AC3E}">
        <p14:creationId xmlns:p14="http://schemas.microsoft.com/office/powerpoint/2010/main" val="436637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Folienbildplatzhalter 1"/>
          <p:cNvSpPr>
            <a:spLocks noGrp="1" noRot="1" noChangeAspect="1" noTextEdit="1"/>
          </p:cNvSpPr>
          <p:nvPr>
            <p:ph type="sldImg"/>
          </p:nvPr>
        </p:nvSpPr>
        <p:spPr>
          <a:ln/>
        </p:spPr>
      </p:sp>
      <p:sp>
        <p:nvSpPr>
          <p:cNvPr id="12290"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altLang="de-DE" dirty="0">
                <a:latin typeface="Calibri" pitchFamily="34" charset="0"/>
                <a:cs typeface="Calibri" pitchFamily="34" charset="0"/>
              </a:rPr>
              <a:t>Diskussion mit TN über Potentiale der Aufgabe. Was lernt das Kind durch diese Aufgabe? Welche prozessbezogene Kompetenzen werden angesprochen?</a:t>
            </a:r>
          </a:p>
          <a:p>
            <a:pPr marL="0" marR="0" indent="0" algn="l" defTabSz="914400" rtl="0" eaLnBrk="1" fontAlgn="base" latinLnBrk="0" hangingPunct="1">
              <a:lnSpc>
                <a:spcPct val="100000"/>
              </a:lnSpc>
              <a:spcBef>
                <a:spcPct val="30000"/>
              </a:spcBef>
              <a:spcAft>
                <a:spcPct val="0"/>
              </a:spcAft>
              <a:buClrTx/>
              <a:buSzTx/>
              <a:buFontTx/>
              <a:buNone/>
              <a:tabLst/>
              <a:defRPr/>
            </a:pPr>
            <a:endParaRPr lang="de-DE" sz="1200" kern="0" dirty="0">
              <a:solidFill>
                <a:prstClr val="black"/>
              </a:solidFill>
              <a:latin typeface="Calibri"/>
              <a:ea typeface="ＭＳ Ｐゴシック"/>
              <a:cs typeface="Calibri"/>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0" dirty="0">
                <a:solidFill>
                  <a:prstClr val="black"/>
                </a:solidFill>
                <a:latin typeface="Calibri"/>
                <a:ea typeface="ＭＳ Ｐゴシック"/>
                <a:cs typeface="Calibri"/>
              </a:rPr>
              <a:t>Registrierung auf der Webseite von Kira unter: </a:t>
            </a:r>
            <a:r>
              <a:rPr lang="de-DE" sz="1200" u="sng" dirty="0">
                <a:solidFill>
                  <a:srgbClr val="327A86"/>
                </a:solidFill>
                <a:latin typeface="Calibri" panose="020F0502020204030204" pitchFamily="34" charset="0"/>
              </a:rPr>
              <a:t>https://</a:t>
            </a:r>
            <a:r>
              <a:rPr lang="de-DE" sz="1200" u="sng" dirty="0" err="1">
                <a:solidFill>
                  <a:srgbClr val="327A86"/>
                </a:solidFill>
                <a:latin typeface="Calibri" panose="020F0502020204030204" pitchFamily="34" charset="0"/>
              </a:rPr>
              <a:t>kira.dzlm.de</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user</a:t>
            </a:r>
            <a:r>
              <a:rPr lang="de-DE" sz="1200" u="sng" dirty="0">
                <a:solidFill>
                  <a:srgbClr val="327A86"/>
                </a:solidFill>
                <a:latin typeface="Calibri" panose="020F0502020204030204" pitchFamily="34" charset="0"/>
              </a:rPr>
              <a:t>/</a:t>
            </a:r>
            <a:r>
              <a:rPr lang="de-DE" sz="1200" u="sng" dirty="0" err="1">
                <a:solidFill>
                  <a:srgbClr val="327A86"/>
                </a:solidFill>
                <a:latin typeface="Calibri" panose="020F0502020204030204" pitchFamily="34" charset="0"/>
              </a:rPr>
              <a:t>register</a:t>
            </a:r>
            <a:endParaRPr lang="de-DE" sz="1200" u="sng" dirty="0">
              <a:latin typeface="Calibri" panose="020F0502020204030204"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de-DE" altLang="de-DE" dirty="0">
              <a:latin typeface="Calibri" pitchFamily="34" charset="0"/>
              <a:cs typeface="Calibri"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dirty="0">
                <a:latin typeface="Calibri" panose="020F0502020204030204" pitchFamily="34" charset="0"/>
              </a:rPr>
              <a:t>Unter dem nachfolgenden Link finden Sie ein Video, in dem Gerrit sein Stützpunktwissen erweitert: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sng" kern="0" dirty="0">
                <a:solidFill>
                  <a:srgbClr val="327A86"/>
                </a:solidFill>
                <a:latin typeface="Calibri"/>
                <a:ea typeface="ＭＳ Ｐゴシック"/>
                <a:cs typeface="Calibri"/>
              </a:rPr>
              <a:t>https://kira.dzlm.de/node/621</a:t>
            </a:r>
            <a:endParaRPr lang="de-DE" altLang="de-DE" dirty="0">
              <a:latin typeface="Calibri" pitchFamily="34" charset="0"/>
              <a:cs typeface="Calibri" pitchFamily="34" charset="0"/>
            </a:endParaRPr>
          </a:p>
          <a:p>
            <a:endParaRPr lang="de-DE" altLang="de-DE" dirty="0">
              <a:latin typeface="Calibri" pitchFamily="34" charset="0"/>
              <a:cs typeface="Calibri" pitchFamily="34" charset="0"/>
            </a:endParaRPr>
          </a:p>
        </p:txBody>
      </p:sp>
      <p:sp>
        <p:nvSpPr>
          <p:cNvPr id="12291"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C09A1A54-5A0C-4C6C-984D-BCBE423C0D60}" type="slidenum">
              <a:rPr lang="de-DE" altLang="de-DE" sz="1400"/>
              <a:pPr/>
              <a:t>10</a:t>
            </a:fld>
            <a:endParaRPr lang="de-DE" altLang="de-DE" sz="1400" dirty="0"/>
          </a:p>
        </p:txBody>
      </p:sp>
    </p:spTree>
    <p:extLst>
      <p:ext uri="{BB962C8B-B14F-4D97-AF65-F5344CB8AC3E}">
        <p14:creationId xmlns:p14="http://schemas.microsoft.com/office/powerpoint/2010/main" val="618437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Folienbildplatzhalter 1"/>
          <p:cNvSpPr>
            <a:spLocks noGrp="1" noRot="1" noChangeAspect="1" noTextEdit="1"/>
          </p:cNvSpPr>
          <p:nvPr>
            <p:ph type="sldImg"/>
          </p:nvPr>
        </p:nvSpPr>
        <p:spPr>
          <a:ln/>
        </p:spPr>
      </p:sp>
      <p:sp>
        <p:nvSpPr>
          <p:cNvPr id="14338"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a:p>
        </p:txBody>
      </p:sp>
      <p:sp>
        <p:nvSpPr>
          <p:cNvPr id="14339"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Verdana" panose="020B0604030504040204" pitchFamily="34" charset="0"/>
                <a:ea typeface="MS PGothic" panose="020B0600070205080204" pitchFamily="34" charset="-128"/>
              </a:defRPr>
            </a:lvl1pPr>
            <a:lvl2pPr marL="716798" indent="-275692">
              <a:defRPr sz="3200">
                <a:solidFill>
                  <a:schemeClr val="tx1"/>
                </a:solidFill>
                <a:latin typeface="Verdana" panose="020B0604030504040204" pitchFamily="34" charset="0"/>
                <a:ea typeface="MS PGothic" panose="020B0600070205080204" pitchFamily="34" charset="-128"/>
              </a:defRPr>
            </a:lvl2pPr>
            <a:lvl3pPr marL="1102766" indent="-220553">
              <a:defRPr sz="3200">
                <a:solidFill>
                  <a:schemeClr val="tx1"/>
                </a:solidFill>
                <a:latin typeface="Verdana" panose="020B0604030504040204" pitchFamily="34" charset="0"/>
                <a:ea typeface="MS PGothic" panose="020B0600070205080204" pitchFamily="34" charset="-128"/>
              </a:defRPr>
            </a:lvl3pPr>
            <a:lvl4pPr marL="1543873" indent="-220553">
              <a:defRPr sz="3200">
                <a:solidFill>
                  <a:schemeClr val="tx1"/>
                </a:solidFill>
                <a:latin typeface="Verdana" panose="020B0604030504040204" pitchFamily="34" charset="0"/>
                <a:ea typeface="MS PGothic" panose="020B0600070205080204" pitchFamily="34" charset="-128"/>
              </a:defRPr>
            </a:lvl4pPr>
            <a:lvl5pPr marL="1984980" indent="-220553">
              <a:defRPr sz="3200">
                <a:solidFill>
                  <a:schemeClr val="tx1"/>
                </a:solidFill>
                <a:latin typeface="Verdana" panose="020B0604030504040204" pitchFamily="34" charset="0"/>
                <a:ea typeface="MS PGothic" panose="020B0600070205080204" pitchFamily="34" charset="-128"/>
              </a:defRPr>
            </a:lvl5pPr>
            <a:lvl6pPr marL="242608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6pPr>
            <a:lvl7pPr marL="2867193"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7pPr>
            <a:lvl8pPr marL="3308299"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8pPr>
            <a:lvl9pPr marL="3749406" indent="-220553" eaLnBrk="0" fontAlgn="base" hangingPunct="0">
              <a:spcBef>
                <a:spcPct val="0"/>
              </a:spcBef>
              <a:spcAft>
                <a:spcPct val="0"/>
              </a:spcAft>
              <a:defRPr sz="3200">
                <a:solidFill>
                  <a:schemeClr val="tx1"/>
                </a:solidFill>
                <a:latin typeface="Verdana" panose="020B0604030504040204" pitchFamily="34" charset="0"/>
                <a:ea typeface="MS PGothic" panose="020B0600070205080204" pitchFamily="34" charset="-128"/>
              </a:defRPr>
            </a:lvl9pPr>
          </a:lstStyle>
          <a:p>
            <a:fld id="{E71114E1-8C32-45FA-9814-584328B6CD03}" type="slidenum">
              <a:rPr lang="de-DE" altLang="de-DE" sz="1400"/>
              <a:pPr/>
              <a:t>11</a:t>
            </a:fld>
            <a:endParaRPr lang="de-DE" altLang="de-DE" sz="1400" dirty="0"/>
          </a:p>
        </p:txBody>
      </p:sp>
    </p:spTree>
    <p:extLst>
      <p:ext uri="{BB962C8B-B14F-4D97-AF65-F5344CB8AC3E}">
        <p14:creationId xmlns:p14="http://schemas.microsoft.com/office/powerpoint/2010/main" val="2565135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rgbClr val="327A86"/>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0"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243078510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
        <p:nvSpPr>
          <p:cNvPr id="4" name="Textplatzhalter 9"/>
          <p:cNvSpPr>
            <a:spLocks noGrp="1"/>
          </p:cNvSpPr>
          <p:nvPr>
            <p:ph type="body" sz="quarter" idx="18" hasCustomPrompt="1"/>
          </p:nvPr>
        </p:nvSpPr>
        <p:spPr>
          <a:xfrm>
            <a:off x="3707904" y="91512"/>
            <a:ext cx="5300492" cy="144016"/>
          </a:xfrm>
        </p:spPr>
        <p:txBody>
          <a:bodyPr/>
          <a:lstStyle>
            <a:lvl1pPr marL="0" indent="0" algn="r">
              <a:buNone/>
              <a:defRPr sz="1000">
                <a:solidFill>
                  <a:schemeClr val="bg1"/>
                </a:solidFill>
              </a:defRPr>
            </a:lvl1pPr>
          </a:lstStyle>
          <a:p>
            <a:pPr lvl="0"/>
            <a:r>
              <a:rPr lang="de-DE" dirty="0"/>
              <a:t>Evtl. Kapitel oder Autor | Kurztitel | Datum</a:t>
            </a:r>
          </a:p>
        </p:txBody>
      </p:sp>
    </p:spTree>
    <p:extLst>
      <p:ext uri="{BB962C8B-B14F-4D97-AF65-F5344CB8AC3E}">
        <p14:creationId xmlns:p14="http://schemas.microsoft.com/office/powerpoint/2010/main" val="3072278964"/>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3751226473"/>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Ü | Text/Aufz.">
    <p:spTree>
      <p:nvGrpSpPr>
        <p:cNvPr id="1" name=""/>
        <p:cNvGrpSpPr/>
        <p:nvPr/>
      </p:nvGrpSpPr>
      <p:grpSpPr>
        <a:xfrm>
          <a:off x="0" y="0"/>
          <a:ext cx="0" cy="0"/>
          <a:chOff x="0" y="0"/>
          <a:chExt cx="0" cy="0"/>
        </a:xfrm>
      </p:grpSpPr>
      <p:sp>
        <p:nvSpPr>
          <p:cNvPr id="11" name="Rectangle 8"/>
          <p:cNvSpPr>
            <a:spLocks noGrp="1" noChangeArrowheads="1"/>
          </p:cNvSpPr>
          <p:nvPr>
            <p:ph idx="1" hasCustomPrompt="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257638897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Ü | Objekt">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dirty="0"/>
              <a:t>Titelmasterformat durch Klicken bearbeiten</a:t>
            </a:r>
          </a:p>
        </p:txBody>
      </p:sp>
      <p:sp>
        <p:nvSpPr>
          <p:cNvPr id="11" name="Rectangle 8"/>
          <p:cNvSpPr>
            <a:spLocks noGrp="1" noChangeArrowheads="1"/>
          </p:cNvSpPr>
          <p:nvPr>
            <p:ph idx="1"/>
          </p:nvPr>
        </p:nvSpPr>
        <p:spPr bwMode="auto">
          <a:xfrm>
            <a:off x="323528" y="1124744"/>
            <a:ext cx="8424936" cy="5400600"/>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a:t>Formatvorlagen des Textmasters bearbeiten</a:t>
            </a:r>
          </a:p>
        </p:txBody>
      </p:sp>
    </p:spTree>
    <p:extLst>
      <p:ext uri="{BB962C8B-B14F-4D97-AF65-F5344CB8AC3E}">
        <p14:creationId xmlns:p14="http://schemas.microsoft.com/office/powerpoint/2010/main" val="1903940956"/>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Ü | freie Gestaltung">
    <p:spTree>
      <p:nvGrpSpPr>
        <p:cNvPr id="1" name=""/>
        <p:cNvGrpSpPr/>
        <p:nvPr/>
      </p:nvGrpSpPr>
      <p:grpSpPr>
        <a:xfrm>
          <a:off x="0" y="0"/>
          <a:ext cx="0" cy="0"/>
          <a:chOff x="0" y="0"/>
          <a:chExt cx="0" cy="0"/>
        </a:xfrm>
      </p:grpSpPr>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Tree>
    <p:extLst>
      <p:ext uri="{BB962C8B-B14F-4D97-AF65-F5344CB8AC3E}">
        <p14:creationId xmlns:p14="http://schemas.microsoft.com/office/powerpoint/2010/main" val="1929633898"/>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folie mit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4" name="Rechteck 13"/>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
        <p:nvSpPr>
          <p:cNvPr id="3074" name="Rectangle 2"/>
          <p:cNvSpPr>
            <a:spLocks noGrp="1" noChangeArrowheads="1"/>
          </p:cNvSpPr>
          <p:nvPr userDrawn="1">
            <p:ph type="ctrTitle" hasCustomPrompt="1"/>
          </p:nvPr>
        </p:nvSpPr>
        <p:spPr>
          <a:xfrm>
            <a:off x="633963" y="3861048"/>
            <a:ext cx="5882253" cy="1143000"/>
          </a:xfrm>
          <a:prstGeom prst="rect">
            <a:avLst/>
          </a:prstGeom>
        </p:spPr>
        <p:txBody>
          <a:bodyPr tIns="108000" bIns="108000"/>
          <a:lstStyle>
            <a:lvl1pPr marL="0" indent="0">
              <a:defRPr baseline="0">
                <a:solidFill>
                  <a:schemeClr val="bg1"/>
                </a:solidFill>
              </a:defRPr>
            </a:lvl1pPr>
          </a:lstStyle>
          <a:p>
            <a:r>
              <a:rPr lang="de-DE" dirty="0" err="1"/>
              <a:t>Subtitel</a:t>
            </a:r>
            <a:endParaRPr lang="de-DE" dirty="0"/>
          </a:p>
        </p:txBody>
      </p:sp>
      <p:sp>
        <p:nvSpPr>
          <p:cNvPr id="3075" name="Rectangle 3"/>
          <p:cNvSpPr>
            <a:spLocks noGrp="1" noChangeArrowheads="1"/>
          </p:cNvSpPr>
          <p:nvPr userDrawn="1">
            <p:ph type="subTitle" idx="1"/>
          </p:nvPr>
        </p:nvSpPr>
        <p:spPr>
          <a:xfrm>
            <a:off x="619472" y="5060776"/>
            <a:ext cx="5896744" cy="1320552"/>
          </a:xfrm>
        </p:spPr>
        <p:txBody>
          <a:bodyPr lIns="108000" tIns="108000" bIns="108000"/>
          <a:lstStyle>
            <a:lvl1pPr marL="0" indent="0">
              <a:buFontTx/>
              <a:buNone/>
              <a:defRPr baseline="0">
                <a:solidFill>
                  <a:schemeClr val="bg1"/>
                </a:solidFill>
              </a:defRPr>
            </a:lvl1pPr>
          </a:lstStyle>
          <a:p>
            <a:r>
              <a:rPr lang="de-DE" dirty="0"/>
              <a:t>Formatvorlage des Untertitelmasters durch Klicken bearbeiten</a:t>
            </a:r>
          </a:p>
        </p:txBody>
      </p:sp>
      <p:sp>
        <p:nvSpPr>
          <p:cNvPr id="6" name="Bildplatzhalter 5"/>
          <p:cNvSpPr>
            <a:spLocks noGrp="1"/>
          </p:cNvSpPr>
          <p:nvPr userDrawn="1">
            <p:ph type="pic" sz="quarter" idx="10"/>
          </p:nvPr>
        </p:nvSpPr>
        <p:spPr>
          <a:xfrm>
            <a:off x="0" y="765175"/>
            <a:ext cx="9144000" cy="2807841"/>
          </a:xfrm>
        </p:spPr>
        <p:txBody>
          <a:bodyPr/>
          <a:lstStyle/>
          <a:p>
            <a:r>
              <a:rPr lang="de-DE"/>
              <a:t>Bild durch Klicken auf Symbol hinzufügen</a:t>
            </a:r>
          </a:p>
        </p:txBody>
      </p:sp>
      <p:pic>
        <p:nvPicPr>
          <p:cNvPr id="16" name="Grafik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3" name="Gruppieren 16"/>
          <p:cNvGrpSpPr/>
          <p:nvPr userDrawn="1"/>
        </p:nvGrpSpPr>
        <p:grpSpPr>
          <a:xfrm>
            <a:off x="7105927" y="4004785"/>
            <a:ext cx="2038073" cy="558237"/>
            <a:chOff x="7105927" y="5823091"/>
            <a:chExt cx="2038073" cy="558237"/>
          </a:xfrm>
        </p:grpSpPr>
        <p:sp>
          <p:nvSpPr>
            <p:cNvPr id="19" name="Textfeld 18"/>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4" name="Gruppieren 19"/>
            <p:cNvGrpSpPr/>
            <p:nvPr userDrawn="1"/>
          </p:nvGrpSpPr>
          <p:grpSpPr>
            <a:xfrm>
              <a:off x="7308304" y="6067571"/>
              <a:ext cx="1835696" cy="313757"/>
              <a:chOff x="7308304" y="5923555"/>
              <a:chExt cx="1835696" cy="313757"/>
            </a:xfrm>
          </p:grpSpPr>
          <p:sp>
            <p:nvSpPr>
              <p:cNvPr id="21" name="Rechteck 20"/>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27"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17738587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folie ohne Bild">
    <p:spTree>
      <p:nvGrpSpPr>
        <p:cNvPr id="1" name=""/>
        <p:cNvGrpSpPr/>
        <p:nvPr/>
      </p:nvGrpSpPr>
      <p:grpSpPr>
        <a:xfrm>
          <a:off x="0" y="0"/>
          <a:ext cx="0" cy="0"/>
          <a:chOff x="0" y="0"/>
          <a:chExt cx="0" cy="0"/>
        </a:xfrm>
      </p:grpSpPr>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2" name="Rectangle 19"/>
          <p:cNvSpPr>
            <a:spLocks noChangeArrowheads="1"/>
          </p:cNvSpPr>
          <p:nvPr userDrawn="1"/>
        </p:nvSpPr>
        <p:spPr bwMode="auto">
          <a:xfrm>
            <a:off x="0" y="3789035"/>
            <a:ext cx="6876256" cy="2880325"/>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4" name="Rechteck 13"/>
          <p:cNvSpPr/>
          <p:nvPr userDrawn="1"/>
        </p:nvSpPr>
        <p:spPr bwMode="auto">
          <a:xfrm>
            <a:off x="7092281" y="3789035"/>
            <a:ext cx="2051719" cy="2880325"/>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pic>
        <p:nvPicPr>
          <p:cNvPr id="2" name="Bild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6462" y="-99392"/>
            <a:ext cx="3306824" cy="760076"/>
          </a:xfrm>
          <a:prstGeom prst="rect">
            <a:avLst/>
          </a:prstGeom>
        </p:spPr>
      </p:pic>
      <p:sp>
        <p:nvSpPr>
          <p:cNvPr id="13" name="Rectangle 2"/>
          <p:cNvSpPr txBox="1">
            <a:spLocks noChangeArrowheads="1"/>
          </p:cNvSpPr>
          <p:nvPr userDrawn="1"/>
        </p:nvSpPr>
        <p:spPr>
          <a:xfrm>
            <a:off x="633442" y="1137283"/>
            <a:ext cx="7898998" cy="1143000"/>
          </a:xfrm>
          <a:prstGeom prst="rect">
            <a:avLst/>
          </a:prstGeom>
        </p:spPr>
        <p:txBody>
          <a:bodyPr vert="horz" lIns="91440" tIns="108000" rIns="91440" bIns="108000" rtlCol="0" anchor="ctr">
            <a:noAutofit/>
          </a:bodyPr>
          <a:lstStyle>
            <a:lvl1pPr marL="0" indent="0" algn="l" rtl="0" eaLnBrk="1" fontAlgn="base" hangingPunct="1">
              <a:spcBef>
                <a:spcPct val="0"/>
              </a:spcBef>
              <a:spcAft>
                <a:spcPct val="0"/>
              </a:spcAft>
              <a:defRPr sz="2800" b="0" baseline="0">
                <a:solidFill>
                  <a:schemeClr val="bg1"/>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sz="3600" b="1" kern="0" dirty="0">
              <a:solidFill>
                <a:srgbClr val="327A86"/>
              </a:solidFill>
            </a:endParaRPr>
          </a:p>
        </p:txBody>
      </p:sp>
      <p:pic>
        <p:nvPicPr>
          <p:cNvPr id="26" name="Grafik 2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3" name="Gruppieren 26"/>
          <p:cNvGrpSpPr/>
          <p:nvPr userDrawn="1"/>
        </p:nvGrpSpPr>
        <p:grpSpPr>
          <a:xfrm>
            <a:off x="7105927" y="4004785"/>
            <a:ext cx="2038073" cy="558237"/>
            <a:chOff x="7105927" y="5823091"/>
            <a:chExt cx="2038073" cy="558237"/>
          </a:xfrm>
        </p:grpSpPr>
        <p:sp>
          <p:nvSpPr>
            <p:cNvPr id="28" name="Textfeld 27"/>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4" name="Gruppieren 28"/>
            <p:cNvGrpSpPr/>
            <p:nvPr userDrawn="1"/>
          </p:nvGrpSpPr>
          <p:grpSpPr>
            <a:xfrm>
              <a:off x="7308304" y="6067571"/>
              <a:ext cx="1835696" cy="313757"/>
              <a:chOff x="7308304" y="5923555"/>
              <a:chExt cx="1835696" cy="313757"/>
            </a:xfrm>
          </p:grpSpPr>
          <p:sp>
            <p:nvSpPr>
              <p:cNvPr id="30" name="Rechteck 2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31" name="Grafik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spTree>
    <p:extLst>
      <p:ext uri="{BB962C8B-B14F-4D97-AF65-F5344CB8AC3E}">
        <p14:creationId xmlns:p14="http://schemas.microsoft.com/office/powerpoint/2010/main" val="36037903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e">
    <p:spTree>
      <p:nvGrpSpPr>
        <p:cNvPr id="1" name=""/>
        <p:cNvGrpSpPr/>
        <p:nvPr/>
      </p:nvGrpSpPr>
      <p:grpSpPr>
        <a:xfrm>
          <a:off x="0" y="0"/>
          <a:ext cx="0" cy="0"/>
          <a:chOff x="0" y="0"/>
          <a:chExt cx="0" cy="0"/>
        </a:xfrm>
      </p:grpSpPr>
      <p:sp>
        <p:nvSpPr>
          <p:cNvPr id="16" name="Rechteck 15"/>
          <p:cNvSpPr/>
          <p:nvPr userDrawn="1"/>
        </p:nvSpPr>
        <p:spPr bwMode="auto">
          <a:xfrm>
            <a:off x="7092281" y="3787878"/>
            <a:ext cx="2051719" cy="2881482"/>
          </a:xfrm>
          <a:prstGeom prst="rect">
            <a:avLst/>
          </a:prstGeom>
          <a:solidFill>
            <a:srgbClr val="CBB98A"/>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18" name="Rectangle 17"/>
          <p:cNvSpPr>
            <a:spLocks noChangeArrowheads="1"/>
          </p:cNvSpPr>
          <p:nvPr userDrawn="1"/>
        </p:nvSpPr>
        <p:spPr bwMode="auto">
          <a:xfrm>
            <a:off x="0" y="0"/>
            <a:ext cx="9144000" cy="548680"/>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5" name="Bildplatzhalter 4"/>
          <p:cNvSpPr>
            <a:spLocks noGrp="1"/>
          </p:cNvSpPr>
          <p:nvPr>
            <p:ph type="pic" sz="quarter" idx="10"/>
          </p:nvPr>
        </p:nvSpPr>
        <p:spPr>
          <a:xfrm>
            <a:off x="0" y="3787878"/>
            <a:ext cx="6876256" cy="2881481"/>
          </a:xfrm>
        </p:spPr>
        <p:txBody>
          <a:bodyPr/>
          <a:lstStyle/>
          <a:p>
            <a:r>
              <a:rPr lang="de-DE"/>
              <a:t>Bild durch Klicken auf Symbol hinzufügen</a:t>
            </a:r>
          </a:p>
        </p:txBody>
      </p:sp>
      <p:sp>
        <p:nvSpPr>
          <p:cNvPr id="4" name="Textplatzhalter 3"/>
          <p:cNvSpPr>
            <a:spLocks noGrp="1"/>
          </p:cNvSpPr>
          <p:nvPr>
            <p:ph type="body" sz="quarter" idx="11" hasCustomPrompt="1"/>
          </p:nvPr>
        </p:nvSpPr>
        <p:spPr>
          <a:xfrm>
            <a:off x="323528" y="1414872"/>
            <a:ext cx="7681991" cy="501960"/>
          </a:xfrm>
        </p:spPr>
        <p:txBody>
          <a:bodyPr/>
          <a:lstStyle>
            <a:lvl1pPr marL="0" indent="0" algn="ctr">
              <a:buNone/>
              <a:defRPr sz="28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Vielen Dank für Ihre Aufmerksamkeit!</a:t>
            </a:r>
          </a:p>
        </p:txBody>
      </p:sp>
      <p:sp>
        <p:nvSpPr>
          <p:cNvPr id="15" name="Textplatzhalter 3"/>
          <p:cNvSpPr>
            <a:spLocks noGrp="1"/>
          </p:cNvSpPr>
          <p:nvPr>
            <p:ph type="body" sz="quarter" idx="12" hasCustomPrompt="1"/>
          </p:nvPr>
        </p:nvSpPr>
        <p:spPr>
          <a:xfrm>
            <a:off x="4947156" y="2094760"/>
            <a:ext cx="3510136" cy="501960"/>
          </a:xfrm>
        </p:spPr>
        <p:txBody>
          <a:bodyPr/>
          <a:lstStyle>
            <a:lvl1pPr marL="0" indent="0" algn="ctr">
              <a:buNone/>
              <a:defRPr sz="2000" b="0">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Fragen &amp; Diskussion</a:t>
            </a:r>
          </a:p>
        </p:txBody>
      </p:sp>
      <p:pic>
        <p:nvPicPr>
          <p:cNvPr id="13" name="Grafik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49028" y="6264675"/>
            <a:ext cx="771810" cy="278358"/>
          </a:xfrm>
          <a:prstGeom prst="rect">
            <a:avLst/>
          </a:prstGeom>
        </p:spPr>
      </p:pic>
      <p:grpSp>
        <p:nvGrpSpPr>
          <p:cNvPr id="2" name="Gruppieren 13"/>
          <p:cNvGrpSpPr/>
          <p:nvPr userDrawn="1"/>
        </p:nvGrpSpPr>
        <p:grpSpPr>
          <a:xfrm>
            <a:off x="7105927" y="4004785"/>
            <a:ext cx="2038073" cy="558237"/>
            <a:chOff x="7105927" y="5823091"/>
            <a:chExt cx="2038073" cy="558237"/>
          </a:xfrm>
        </p:grpSpPr>
        <p:sp>
          <p:nvSpPr>
            <p:cNvPr id="17" name="Textfeld 16"/>
            <p:cNvSpPr txBox="1"/>
            <p:nvPr userDrawn="1"/>
          </p:nvSpPr>
          <p:spPr>
            <a:xfrm>
              <a:off x="7105927" y="5823091"/>
              <a:ext cx="899592" cy="230832"/>
            </a:xfrm>
            <a:prstGeom prst="rect">
              <a:avLst/>
            </a:prstGeom>
            <a:noFill/>
          </p:spPr>
          <p:txBody>
            <a:bodyPr wrap="square" rtlCol="0">
              <a:spAutoFit/>
            </a:bodyPr>
            <a:lstStyle/>
            <a:p>
              <a:pPr algn="r"/>
              <a:r>
                <a:rPr lang="de-DE" sz="850" b="0">
                  <a:latin typeface="Calibri" panose="020F0502020204030204" pitchFamily="34" charset="0"/>
                </a:rPr>
                <a:t>Initiiert durch</a:t>
              </a:r>
            </a:p>
          </p:txBody>
        </p:sp>
        <p:grpSp>
          <p:nvGrpSpPr>
            <p:cNvPr id="3" name="Gruppieren 18"/>
            <p:cNvGrpSpPr/>
            <p:nvPr userDrawn="1"/>
          </p:nvGrpSpPr>
          <p:grpSpPr>
            <a:xfrm>
              <a:off x="7308304" y="6067571"/>
              <a:ext cx="1835696" cy="313757"/>
              <a:chOff x="7308304" y="5923555"/>
              <a:chExt cx="1835696" cy="313757"/>
            </a:xfrm>
          </p:grpSpPr>
          <p:sp>
            <p:nvSpPr>
              <p:cNvPr id="20" name="Rechteck 19"/>
              <p:cNvSpPr/>
              <p:nvPr userDrawn="1"/>
            </p:nvSpPr>
            <p:spPr bwMode="auto">
              <a:xfrm>
                <a:off x="7308304" y="5923555"/>
                <a:ext cx="1835696" cy="313757"/>
              </a:xfrm>
              <a:prstGeom prst="rect">
                <a:avLst/>
              </a:prstGeom>
              <a:solidFill>
                <a:schemeClr val="accent6"/>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a:scene3d>
                <a:camera prst="orthographicFront"/>
                <a:lightRig rig="glow" dir="t"/>
              </a:scene3d>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err="1">
                  <a:ln>
                    <a:noFill/>
                  </a:ln>
                  <a:solidFill>
                    <a:schemeClr val="tx1"/>
                  </a:solidFill>
                  <a:effectLst/>
                  <a:latin typeface="Calibri" panose="020F0502020204030204" pitchFamily="34" charset="0"/>
                </a:endParaRPr>
              </a:p>
            </p:txBody>
          </p:sp>
          <p:pic>
            <p:nvPicPr>
              <p:cNvPr id="21" name="Grafik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36774" y="5923555"/>
                <a:ext cx="1762676" cy="313757"/>
              </a:xfrm>
              <a:prstGeom prst="rect">
                <a:avLst/>
              </a:prstGeom>
            </p:spPr>
          </p:pic>
        </p:grpSp>
      </p:grpSp>
      <p:pic>
        <p:nvPicPr>
          <p:cNvPr id="22" name="Bild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55670" y="-99392"/>
            <a:ext cx="3306824" cy="760076"/>
          </a:xfrm>
          <a:prstGeom prst="rect">
            <a:avLst/>
          </a:prstGeom>
        </p:spPr>
      </p:pic>
    </p:spTree>
    <p:extLst>
      <p:ext uri="{BB962C8B-B14F-4D97-AF65-F5344CB8AC3E}">
        <p14:creationId xmlns:p14="http://schemas.microsoft.com/office/powerpoint/2010/main" val="11146315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liederung">
    <p:bg>
      <p:bgPr>
        <a:solidFill>
          <a:schemeClr val="bg1"/>
        </a:solidFill>
        <a:effectLst/>
      </p:bgPr>
    </p:bg>
    <p:spTree>
      <p:nvGrpSpPr>
        <p:cNvPr id="1" name=""/>
        <p:cNvGrpSpPr/>
        <p:nvPr/>
      </p:nvGrpSpPr>
      <p:grpSpPr>
        <a:xfrm>
          <a:off x="0" y="0"/>
          <a:ext cx="0" cy="0"/>
          <a:chOff x="0" y="0"/>
          <a:chExt cx="0" cy="0"/>
        </a:xfrm>
      </p:grpSpPr>
      <p:sp>
        <p:nvSpPr>
          <p:cNvPr id="6" name="Rechteck 5"/>
          <p:cNvSpPr/>
          <p:nvPr userDrawn="1"/>
        </p:nvSpPr>
        <p:spPr bwMode="auto">
          <a:xfrm>
            <a:off x="0" y="332656"/>
            <a:ext cx="9144000" cy="6525344"/>
          </a:xfrm>
          <a:prstGeom prst="rect">
            <a:avLst/>
          </a:prstGeom>
          <a:solidFill>
            <a:srgbClr val="327A86">
              <a:alpha val="5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24" name="Rechteck 23"/>
          <p:cNvSpPr/>
          <p:nvPr userDrawn="1"/>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a:endParaRPr lang="en-GB" sz="2000" dirty="0" err="1">
              <a:solidFill>
                <a:prstClr val="black"/>
              </a:solidFill>
              <a:latin typeface="Calibri" panose="020F0502020204030204" pitchFamily="34" charset="0"/>
            </a:endParaRPr>
          </a:p>
        </p:txBody>
      </p:sp>
      <p:sp>
        <p:nvSpPr>
          <p:cNvPr id="23" name="Titelplatzhalter 2"/>
          <p:cNvSpPr>
            <a:spLocks noGrp="1"/>
          </p:cNvSpPr>
          <p:nvPr>
            <p:ph type="title" hasCustomPrompt="1"/>
          </p:nvPr>
        </p:nvSpPr>
        <p:spPr>
          <a:xfrm>
            <a:off x="323528" y="417587"/>
            <a:ext cx="8424936" cy="490861"/>
          </a:xfrm>
          <a:prstGeom prst="rect">
            <a:avLst/>
          </a:prstGeom>
        </p:spPr>
        <p:txBody>
          <a:bodyPr vert="horz" lIns="91440" tIns="45720" rIns="91440" bIns="45720" rtlCol="0" anchor="t">
            <a:normAutofit/>
          </a:bodyPr>
          <a:lstStyle>
            <a:lvl1pPr>
              <a:defRPr b="1">
                <a:solidFill>
                  <a:schemeClr val="bg1"/>
                </a:solidFill>
              </a:defRPr>
            </a:lvl1pPr>
          </a:lstStyle>
          <a:p>
            <a:r>
              <a:rPr lang="de-DE" dirty="0"/>
              <a:t>Gliederung</a:t>
            </a:r>
          </a:p>
        </p:txBody>
      </p:sp>
      <p:sp>
        <p:nvSpPr>
          <p:cNvPr id="33" name="Rectangle 8"/>
          <p:cNvSpPr>
            <a:spLocks noGrp="1" noChangeArrowheads="1"/>
          </p:cNvSpPr>
          <p:nvPr>
            <p:ph idx="1" hasCustomPrompt="1"/>
          </p:nvPr>
        </p:nvSpPr>
        <p:spPr bwMode="auto">
          <a:xfrm>
            <a:off x="395536" y="1340768"/>
            <a:ext cx="8424936" cy="3672408"/>
          </a:xfrm>
          <a:prstGeom prst="rect">
            <a:avLst/>
          </a:prstGeom>
          <a:noFill/>
          <a:ln w="9525">
            <a:noFill/>
            <a:miter lim="800000"/>
            <a:headEnd/>
            <a:tailEnd/>
          </a:ln>
        </p:spPr>
        <p:txBody>
          <a:bodyPr vert="horz" wrap="square" lIns="108000" tIns="0" rIns="91440" bIns="45720" numCol="1" anchor="t" anchorCtr="0" compatLnSpc="1">
            <a:prstTxWarp prst="textNoShape">
              <a:avLst/>
            </a:prstTxWarp>
          </a:bodyPr>
          <a:lstStyle>
            <a:lvl1pPr marL="0" marR="0" indent="0" algn="l" defTabSz="914400" rtl="0" eaLnBrk="1" fontAlgn="base" latinLnBrk="0" hangingPunct="1">
              <a:lnSpc>
                <a:spcPts val="3600"/>
              </a:lnSpc>
              <a:spcBef>
                <a:spcPts val="576"/>
              </a:spcBef>
              <a:spcAft>
                <a:spcPts val="600"/>
              </a:spcAft>
              <a:buClr>
                <a:schemeClr val="bg1"/>
              </a:buClr>
              <a:buSzTx/>
              <a:buFont typeface="Arial" panose="020B0604020202020204" pitchFamily="34" charset="0"/>
              <a:buChar char="•"/>
              <a:tabLst>
                <a:tab pos="622300" algn="l"/>
              </a:tabLst>
              <a:defRPr sz="2500" b="1" baseline="0">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a:p>
            <a:pPr marL="514350" marR="0" lvl="0" indent="-514350" algn="l" defTabSz="914400" rtl="0" eaLnBrk="1" fontAlgn="base" latinLnBrk="0" hangingPunct="1">
              <a:lnSpc>
                <a:spcPts val="3600"/>
              </a:lnSpc>
              <a:spcBef>
                <a:spcPts val="576"/>
              </a:spcBef>
              <a:spcAft>
                <a:spcPts val="600"/>
              </a:spcAft>
              <a:buClr>
                <a:srgbClr val="327A86"/>
              </a:buClr>
              <a:buSzTx/>
              <a:buFont typeface="Wingdings" charset="2"/>
              <a:buAutoNum type="arabicPeriod"/>
              <a:tabLst>
                <a:tab pos="622300" algn="l"/>
              </a:tabLst>
              <a:defRPr/>
            </a:pPr>
            <a:r>
              <a:rPr lang="de-DE" dirty="0"/>
              <a:t>Kapitel</a:t>
            </a:r>
          </a:p>
        </p:txBody>
      </p:sp>
    </p:spTree>
    <p:extLst>
      <p:ext uri="{BB962C8B-B14F-4D97-AF65-F5344CB8AC3E}">
        <p14:creationId xmlns:p14="http://schemas.microsoft.com/office/powerpoint/2010/main" val="9026245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Ü | ZÜ | Text/Aufz.">
    <p:spTree>
      <p:nvGrpSpPr>
        <p:cNvPr id="1" name=""/>
        <p:cNvGrpSpPr/>
        <p:nvPr/>
      </p:nvGrpSpPr>
      <p:grpSpPr>
        <a:xfrm>
          <a:off x="0" y="0"/>
          <a:ext cx="0" cy="0"/>
          <a:chOff x="0" y="0"/>
          <a:chExt cx="0" cy="0"/>
        </a:xfrm>
      </p:grpSpPr>
      <p:sp>
        <p:nvSpPr>
          <p:cNvPr id="12" name="Inhaltsplatzhalter 2"/>
          <p:cNvSpPr>
            <a:spLocks noGrp="1"/>
          </p:cNvSpPr>
          <p:nvPr>
            <p:ph idx="17" hasCustomPrompt="1"/>
          </p:nvPr>
        </p:nvSpPr>
        <p:spPr>
          <a:xfrm>
            <a:off x="321066" y="1124744"/>
            <a:ext cx="8427398" cy="288032"/>
          </a:xfrm>
        </p:spPr>
        <p:txBody>
          <a:bodyPr lIns="90000"/>
          <a:lstStyle>
            <a:lvl1pPr marL="0" indent="0">
              <a:spcAft>
                <a:spcPts val="1200"/>
              </a:spcAft>
              <a:buClr>
                <a:srgbClr val="CBB98A"/>
              </a:buClr>
              <a:buNone/>
              <a:defRPr b="0">
                <a:solidFill>
                  <a:schemeClr val="accent3"/>
                </a:solidFill>
              </a:defRPr>
            </a:lvl1pPr>
            <a:lvl2pPr>
              <a:spcAft>
                <a:spcPts val="1200"/>
              </a:spcAft>
              <a:buClr>
                <a:srgbClr val="CBB98A"/>
              </a:buClr>
              <a:defRPr/>
            </a:lvl2pPr>
            <a:lvl3pPr>
              <a:spcAft>
                <a:spcPts val="1200"/>
              </a:spcAft>
              <a:buClr>
                <a:srgbClr val="CBB98A"/>
              </a:buClr>
              <a:defRPr/>
            </a:lvl3pPr>
            <a:lvl4pPr>
              <a:spcAft>
                <a:spcPts val="1200"/>
              </a:spcAft>
              <a:buClr>
                <a:srgbClr val="CBB98A"/>
              </a:buClr>
              <a:defRPr/>
            </a:lvl4pPr>
            <a:lvl5pPr>
              <a:spcAft>
                <a:spcPts val="1200"/>
              </a:spcAft>
              <a:buClr>
                <a:srgbClr val="CBB98A"/>
              </a:buClr>
              <a:defRPr/>
            </a:lvl5pPr>
          </a:lstStyle>
          <a:p>
            <a:pPr lvl="0"/>
            <a:r>
              <a:rPr lang="de-DE" dirty="0"/>
              <a:t>Zwischenüberschrift bearbeiten</a:t>
            </a:r>
          </a:p>
        </p:txBody>
      </p:sp>
      <p:sp>
        <p:nvSpPr>
          <p:cNvPr id="9" name="Titelplatzhalter 2"/>
          <p:cNvSpPr>
            <a:spLocks noGrp="1"/>
          </p:cNvSpPr>
          <p:nvPr>
            <p:ph type="title"/>
          </p:nvPr>
        </p:nvSpPr>
        <p:spPr>
          <a:xfrm>
            <a:off x="323528" y="417587"/>
            <a:ext cx="8424936" cy="490861"/>
          </a:xfrm>
          <a:prstGeom prst="rect">
            <a:avLst/>
          </a:prstGeom>
        </p:spPr>
        <p:txBody>
          <a:bodyPr vert="horz" lIns="91440" tIns="45720" rIns="91440" bIns="45720" rtlCol="0" anchor="ctr">
            <a:normAutofit/>
          </a:bodyPr>
          <a:lstStyle>
            <a:lvl1pPr>
              <a:defRPr b="1"/>
            </a:lvl1pPr>
          </a:lstStyle>
          <a:p>
            <a:r>
              <a:rPr lang="de-DE"/>
              <a:t>Titelmasterformat durch Klicken bearbeiten</a:t>
            </a:r>
            <a:endParaRPr lang="de-DE" dirty="0"/>
          </a:p>
        </p:txBody>
      </p:sp>
      <p:sp>
        <p:nvSpPr>
          <p:cNvPr id="11" name="Rectangle 8"/>
          <p:cNvSpPr>
            <a:spLocks noGrp="1" noChangeArrowheads="1"/>
          </p:cNvSpPr>
          <p:nvPr>
            <p:ph idx="1" hasCustomPrompt="1"/>
          </p:nvPr>
        </p:nvSpPr>
        <p:spPr bwMode="auto">
          <a:xfrm>
            <a:off x="323528" y="1514224"/>
            <a:ext cx="8424936" cy="501112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lvl1pPr>
              <a:defRPr/>
            </a:lvl1pPr>
            <a:lvl2pPr>
              <a:defRPr/>
            </a:lvl2pPr>
            <a:lvl3pPr>
              <a:defRPr/>
            </a:lvl3pPr>
          </a:lstStyle>
          <a:p>
            <a:pPr lvl="0"/>
            <a:r>
              <a:rPr lang="de-DE" dirty="0"/>
              <a:t>Erste Ebene</a:t>
            </a:r>
          </a:p>
          <a:p>
            <a:pPr lvl="1"/>
            <a:r>
              <a:rPr lang="de-DE" dirty="0"/>
              <a:t>Zweite Ebene</a:t>
            </a:r>
          </a:p>
          <a:p>
            <a:pPr lvl="2"/>
            <a:r>
              <a:rPr lang="de-DE" dirty="0"/>
              <a:t>Dritte Ebene</a:t>
            </a:r>
          </a:p>
        </p:txBody>
      </p:sp>
    </p:spTree>
    <p:extLst>
      <p:ext uri="{BB962C8B-B14F-4D97-AF65-F5344CB8AC3E}">
        <p14:creationId xmlns:p14="http://schemas.microsoft.com/office/powerpoint/2010/main" val="52109713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11.xml"/><Relationship Id="rId7" Type="http://schemas.openxmlformats.org/officeDocument/2006/relationships/image" Target="../media/image2.png"/><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1.emf"/><Relationship Id="rId5" Type="http://schemas.openxmlformats.org/officeDocument/2006/relationships/theme" Target="../theme/theme2.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rgbClr val="327A86"/>
          </a:solidFill>
          <a:ln w="9525">
            <a:noFill/>
            <a:miter lim="800000"/>
            <a:headEnd/>
            <a:tailEnd/>
          </a:ln>
        </p:spPr>
        <p:txBody>
          <a:bodyPr wrap="none" anchor="ctr">
            <a:prstTxWarp prst="textNoShape">
              <a:avLst/>
            </a:prstTxWarp>
          </a:bodyPr>
          <a:lstStyle/>
          <a:p>
            <a:endParaRPr lang="de-DE"/>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10"/>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3923928" y="32204"/>
            <a:ext cx="5012460" cy="169136"/>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00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1"/>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2"/>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2"/>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2"/>
              </a:buBlip>
              <a:defRPr sz="1200">
                <a:solidFill>
                  <a:schemeClr val="tx1"/>
                </a:solidFill>
                <a:latin typeface="+mn-lt"/>
                <a:ea typeface="+mn-ea"/>
              </a:defRPr>
            </a:lvl9pPr>
          </a:lstStyle>
          <a:p>
            <a:r>
              <a:rPr lang="de-DE" dirty="0"/>
              <a:t>Modul Sachrechnen GS | Baustein</a:t>
            </a:r>
            <a:r>
              <a:rPr lang="de-DE" baseline="0" dirty="0"/>
              <a:t>  1</a:t>
            </a:r>
          </a:p>
          <a:p>
            <a:endParaRPr lang="de-DE" dirty="0"/>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9" r:id="rId5"/>
    <p:sldLayoutId id="2147483770" r:id="rId6"/>
    <p:sldLayoutId id="2147483771" r:id="rId7"/>
    <p:sldLayoutId id="2147483789" r:id="rId8"/>
  </p:sldLayoutIdLst>
  <p:hf hdr="0" ftr="0" dt="0"/>
  <p:txStyles>
    <p:title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11"/>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12"/>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12"/>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12"/>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7"/>
          <p:cNvSpPr>
            <a:spLocks noChangeArrowheads="1"/>
          </p:cNvSpPr>
          <p:nvPr/>
        </p:nvSpPr>
        <p:spPr bwMode="auto">
          <a:xfrm>
            <a:off x="0" y="0"/>
            <a:ext cx="9144000" cy="332656"/>
          </a:xfrm>
          <a:prstGeom prst="rect">
            <a:avLst/>
          </a:prstGeom>
          <a:solidFill>
            <a:schemeClr val="accent3"/>
          </a:solidFill>
          <a:ln w="9525">
            <a:noFill/>
            <a:miter lim="800000"/>
            <a:headEnd/>
            <a:tailEnd/>
          </a:ln>
        </p:spPr>
        <p:txBody>
          <a:bodyPr wrap="none" anchor="ctr">
            <a:prstTxWarp prst="textNoShape">
              <a:avLst/>
            </a:prstTxWarp>
          </a:bodyPr>
          <a:lstStyle/>
          <a:p>
            <a:endParaRPr lang="de-DE"/>
          </a:p>
        </p:txBody>
      </p:sp>
      <p:sp>
        <p:nvSpPr>
          <p:cNvPr id="1032" name="Rectangle 8"/>
          <p:cNvSpPr>
            <a:spLocks noGrp="1" noChangeArrowheads="1"/>
          </p:cNvSpPr>
          <p:nvPr>
            <p:ph type="body" idx="1"/>
          </p:nvPr>
        </p:nvSpPr>
        <p:spPr bwMode="auto">
          <a:xfrm>
            <a:off x="323528" y="1124744"/>
            <a:ext cx="8424936" cy="5400600"/>
          </a:xfrm>
          <a:prstGeom prst="rect">
            <a:avLst/>
          </a:prstGeom>
          <a:noFill/>
          <a:ln w="9525">
            <a:noFill/>
            <a:miter lim="800000"/>
            <a:headEnd/>
            <a:tailEnd/>
          </a:ln>
        </p:spPr>
        <p:txBody>
          <a:bodyPr vert="horz" wrap="square" lIns="90000" tIns="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a:p>
            <a:pPr lvl="4"/>
            <a:endParaRPr lang="de-DE" dirty="0"/>
          </a:p>
        </p:txBody>
      </p:sp>
      <p:pic>
        <p:nvPicPr>
          <p:cNvPr id="13" name="Bild 12" descr="Logo_DZLM_neg_W_10cm.eps"/>
          <p:cNvPicPr>
            <a:picLocks noChangeAspect="1"/>
          </p:cNvPicPr>
          <p:nvPr/>
        </p:nvPicPr>
        <p:blipFill rotWithShape="1">
          <a:blip r:embed="rId6"/>
          <a:srcRect r="52817" b="-3558"/>
          <a:stretch/>
        </p:blipFill>
        <p:spPr>
          <a:xfrm>
            <a:off x="421663" y="77051"/>
            <a:ext cx="720080" cy="189207"/>
          </a:xfrm>
          <a:prstGeom prst="rect">
            <a:avLst/>
          </a:prstGeom>
        </p:spPr>
      </p:pic>
      <p:sp>
        <p:nvSpPr>
          <p:cNvPr id="3" name="Titelplatzhalter 2"/>
          <p:cNvSpPr>
            <a:spLocks noGrp="1"/>
          </p:cNvSpPr>
          <p:nvPr>
            <p:ph type="title"/>
          </p:nvPr>
        </p:nvSpPr>
        <p:spPr>
          <a:xfrm>
            <a:off x="323528" y="417859"/>
            <a:ext cx="8424936" cy="490861"/>
          </a:xfrm>
          <a:prstGeom prst="rect">
            <a:avLst/>
          </a:prstGeom>
        </p:spPr>
        <p:txBody>
          <a:bodyPr vert="horz" lIns="91440" tIns="45720" rIns="91440" bIns="45720" rtlCol="0" anchor="ctr">
            <a:noAutofit/>
          </a:bodyPr>
          <a:lstStyle/>
          <a:p>
            <a:r>
              <a:rPr lang="de-DE" dirty="0"/>
              <a:t>Titelmasterformat durch Klicken bearbeiten</a:t>
            </a:r>
          </a:p>
        </p:txBody>
      </p:sp>
      <p:sp>
        <p:nvSpPr>
          <p:cNvPr id="6" name="Textplatzhalter 9"/>
          <p:cNvSpPr txBox="1">
            <a:spLocks/>
          </p:cNvSpPr>
          <p:nvPr userDrawn="1"/>
        </p:nvSpPr>
        <p:spPr>
          <a:xfrm>
            <a:off x="2555776" y="-27384"/>
            <a:ext cx="6552728" cy="241144"/>
          </a:xfrm>
          <a:prstGeom prst="rect">
            <a:avLst/>
          </a:prstGeom>
        </p:spPr>
        <p:txBody>
          <a:bodyPr/>
          <a:lstStyle>
            <a:lvl1pPr marL="0" indent="0" algn="r" rtl="0" eaLnBrk="1" fontAlgn="base" hangingPunct="1">
              <a:lnSpc>
                <a:spcPct val="100000"/>
              </a:lnSpc>
              <a:spcBef>
                <a:spcPts val="576"/>
              </a:spcBef>
              <a:spcAft>
                <a:spcPts val="600"/>
              </a:spcAft>
              <a:buClr>
                <a:srgbClr val="327A86"/>
              </a:buClr>
              <a:buFont typeface="Wingdings" charset="2"/>
              <a:buNone/>
              <a:defRPr sz="1800" b="1">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a:lstStyle>
          <a:p>
            <a:r>
              <a:rPr lang="de-DE" dirty="0"/>
              <a:t>Zwischenfolien zur Struktur-Transparenz (für Fortbildende)</a:t>
            </a:r>
          </a:p>
        </p:txBody>
      </p:sp>
    </p:spTree>
    <p:extLst>
      <p:ext uri="{BB962C8B-B14F-4D97-AF65-F5344CB8AC3E}">
        <p14:creationId xmlns:p14="http://schemas.microsoft.com/office/powerpoint/2010/main" val="1907346416"/>
      </p:ext>
    </p:extLst>
  </p:cSld>
  <p:clrMap bg1="lt1" tx1="dk1" bg2="lt2" tx2="dk2" accent1="accent1" accent2="accent2" accent3="accent3" accent4="accent4" accent5="accent5" accent6="accent6" hlink="hlink" folHlink="folHlink"/>
  <p:sldLayoutIdLst>
    <p:sldLayoutId id="2147483783" r:id="rId1"/>
    <p:sldLayoutId id="2147483784" r:id="rId2"/>
    <p:sldLayoutId id="2147483785" r:id="rId3"/>
    <p:sldLayoutId id="2147483786" r:id="rId4"/>
  </p:sldLayoutIdLst>
  <p:hf hdr="0" ftr="0" dt="0"/>
  <p:txStyles>
    <p:titleStyle>
      <a:lvl1pPr algn="l" rtl="0" eaLnBrk="1" fontAlgn="base" hangingPunct="1">
        <a:spcBef>
          <a:spcPct val="0"/>
        </a:spcBef>
        <a:spcAft>
          <a:spcPct val="0"/>
        </a:spcAft>
        <a:defRPr sz="2800" b="1">
          <a:solidFill>
            <a:schemeClr val="accent3"/>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p:titleStyle>
    <p:bodyStyle>
      <a:lvl1pPr marL="342000" indent="-342900" algn="l" rtl="0" eaLnBrk="1" fontAlgn="base" hangingPunct="1">
        <a:lnSpc>
          <a:spcPct val="100000"/>
        </a:lnSpc>
        <a:spcBef>
          <a:spcPts val="576"/>
        </a:spcBef>
        <a:spcAft>
          <a:spcPts val="600"/>
        </a:spcAft>
        <a:buClr>
          <a:srgbClr val="327A86"/>
        </a:buClr>
        <a:buFont typeface="Wingdings" charset="2"/>
        <a:buChar char="§"/>
        <a:defRPr sz="2000">
          <a:solidFill>
            <a:schemeClr val="tx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7"/>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8"/>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8"/>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8"/>
        </a:buBlip>
        <a:defRPr sz="12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kkGeOWYOFoA"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dzlm.de/"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14.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4.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6.xml"/><Relationship Id="rId1" Type="http://schemas.openxmlformats.org/officeDocument/2006/relationships/slideLayout" Target="../slideLayouts/slideLayout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7.xml"/><Relationship Id="rId1" Type="http://schemas.openxmlformats.org/officeDocument/2006/relationships/slideLayout" Target="../slideLayouts/slideLayout4.xml"/><Relationship Id="rId5" Type="http://schemas.openxmlformats.org/officeDocument/2006/relationships/image" Target="../media/image35.png"/><Relationship Id="rId4" Type="http://schemas.openxmlformats.org/officeDocument/2006/relationships/image" Target="../media/image34.png"/></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0.xm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63.xml"/><Relationship Id="rId1" Type="http://schemas.openxmlformats.org/officeDocument/2006/relationships/slideLayout" Target="../slideLayouts/slideLayout4.xml"/><Relationship Id="rId4" Type="http://schemas.openxmlformats.org/officeDocument/2006/relationships/image" Target="../media/image45.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itel 2"/>
          <p:cNvSpPr>
            <a:spLocks noGrp="1"/>
          </p:cNvSpPr>
          <p:nvPr>
            <p:ph type="ctrTitle"/>
          </p:nvPr>
        </p:nvSpPr>
        <p:spPr>
          <a:xfrm>
            <a:off x="683568" y="4077072"/>
            <a:ext cx="5882253" cy="1143000"/>
          </a:xfrm>
        </p:spPr>
        <p:txBody>
          <a:bodyPr/>
          <a:lstStyle/>
          <a:p>
            <a:r>
              <a:rPr lang="de-DE" dirty="0">
                <a:latin typeface="Calibri" pitchFamily="34" charset="0"/>
                <a:cs typeface="Calibri" pitchFamily="34" charset="0"/>
              </a:rPr>
              <a:t>Sachrechnen GS</a:t>
            </a:r>
            <a:br>
              <a:rPr lang="de-DE" dirty="0">
                <a:latin typeface="Calibri" pitchFamily="34" charset="0"/>
                <a:cs typeface="Calibri" pitchFamily="34" charset="0"/>
              </a:rPr>
            </a:br>
            <a:r>
              <a:rPr lang="de-DE" sz="2400" b="0" dirty="0">
                <a:solidFill>
                  <a:prstClr val="white"/>
                </a:solidFill>
                <a:latin typeface="Calibri" pitchFamily="34" charset="0"/>
                <a:cs typeface="Calibri" pitchFamily="34" charset="0"/>
              </a:rPr>
              <a:t>Baustein 1 | Ziele und Funktionen des Sachrechnens</a:t>
            </a:r>
            <a:endParaRPr lang="de-DE" sz="2400" dirty="0">
              <a:latin typeface="Calibri" pitchFamily="34" charset="0"/>
              <a:cs typeface="Calibri" pitchFamily="34" charset="0"/>
            </a:endParaRPr>
          </a:p>
        </p:txBody>
      </p:sp>
      <p:sp>
        <p:nvSpPr>
          <p:cNvPr id="7" name="Inhaltsplatzhalter 4"/>
          <p:cNvSpPr txBox="1">
            <a:spLocks/>
          </p:cNvSpPr>
          <p:nvPr/>
        </p:nvSpPr>
        <p:spPr bwMode="auto">
          <a:xfrm>
            <a:off x="664043" y="5373216"/>
            <a:ext cx="6170648" cy="648072"/>
          </a:xfrm>
          <a:prstGeom prst="rect">
            <a:avLst/>
          </a:prstGeom>
          <a:noFill/>
          <a:ln w="9525">
            <a:noFill/>
            <a:miter lim="800000"/>
            <a:headEnd/>
            <a:tailEnd/>
          </a:ln>
        </p:spPr>
        <p:txBody>
          <a:bodyPr vert="horz" wrap="square" lIns="108000" tIns="108000" rIns="91440" bIns="108000" numCol="1" anchor="t" anchorCtr="0" compatLnSpc="1">
            <a:prstTxWarp prst="textNoShape">
              <a:avLst/>
            </a:prstTxWarp>
          </a:bodyPr>
          <a:lstStyle>
            <a:lvl1pPr marL="0" indent="0" algn="l" rtl="0" eaLnBrk="1" fontAlgn="base" hangingPunct="1">
              <a:lnSpc>
                <a:spcPct val="100000"/>
              </a:lnSpc>
              <a:spcBef>
                <a:spcPts val="576"/>
              </a:spcBef>
              <a:spcAft>
                <a:spcPts val="600"/>
              </a:spcAft>
              <a:buClr>
                <a:srgbClr val="327A86"/>
              </a:buClr>
              <a:buFontTx/>
              <a:buNone/>
              <a:defRPr sz="2000" baseline="0">
                <a:solidFill>
                  <a:schemeClr val="bg1"/>
                </a:solidFill>
                <a:latin typeface="Calibri"/>
                <a:ea typeface="+mn-ea"/>
                <a:cs typeface="Calibri"/>
              </a:defRPr>
            </a:lvl1pPr>
            <a:lvl2pPr marL="742950" indent="-285750" algn="l" rtl="0" eaLnBrk="1" fontAlgn="base" hangingPunct="1">
              <a:lnSpc>
                <a:spcPct val="100000"/>
              </a:lnSpc>
              <a:spcBef>
                <a:spcPct val="20000"/>
              </a:spcBef>
              <a:spcAft>
                <a:spcPts val="600"/>
              </a:spcAft>
              <a:buClr>
                <a:srgbClr val="737373"/>
              </a:buClr>
              <a:buFont typeface="Wingdings" charset="2"/>
              <a:buChar char="§"/>
              <a:defRPr sz="1800">
                <a:solidFill>
                  <a:schemeClr val="tx1"/>
                </a:solidFill>
                <a:latin typeface="Calibri"/>
                <a:ea typeface="+mn-ea"/>
                <a:cs typeface="Calibri"/>
              </a:defRPr>
            </a:lvl2pPr>
            <a:lvl3pPr marL="1143000" indent="-228600" algn="l" rtl="0" eaLnBrk="1" fontAlgn="base" hangingPunct="1">
              <a:lnSpc>
                <a:spcPct val="100000"/>
              </a:lnSpc>
              <a:spcBef>
                <a:spcPct val="20000"/>
              </a:spcBef>
              <a:spcAft>
                <a:spcPts val="600"/>
              </a:spcAft>
              <a:buClr>
                <a:srgbClr val="CBB98A"/>
              </a:buClr>
              <a:buFont typeface="Wingdings" charset="2"/>
              <a:buChar char="§"/>
              <a:defRPr>
                <a:solidFill>
                  <a:schemeClr val="tx1"/>
                </a:solidFill>
                <a:latin typeface="Calibri"/>
                <a:ea typeface="+mn-ea"/>
                <a:cs typeface="Calibri"/>
              </a:defRPr>
            </a:lvl3pPr>
            <a:lvl4pPr marL="16002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4pPr>
            <a:lvl5pPr marL="2057400" indent="-228600" algn="l" rtl="0" eaLnBrk="1" fontAlgn="base" hangingPunct="1">
              <a:lnSpc>
                <a:spcPct val="100000"/>
              </a:lnSpc>
              <a:spcBef>
                <a:spcPct val="20000"/>
              </a:spcBef>
              <a:spcAft>
                <a:spcPts val="600"/>
              </a:spcAft>
              <a:buClr>
                <a:srgbClr val="CBB98A"/>
              </a:buClr>
              <a:buFont typeface="Wingdings" charset="2"/>
              <a:buChar char="§"/>
              <a:defRPr sz="1800">
                <a:solidFill>
                  <a:schemeClr val="tx1"/>
                </a:solidFill>
                <a:latin typeface="Calibri"/>
                <a:ea typeface="+mn-ea"/>
                <a:cs typeface="Calibri"/>
              </a:defRPr>
            </a:lvl5pPr>
            <a:lvl6pPr marL="2514600" indent="-228600" algn="l" rtl="0" eaLnBrk="1" fontAlgn="base" hangingPunct="1">
              <a:spcBef>
                <a:spcPct val="20000"/>
              </a:spcBef>
              <a:spcAft>
                <a:spcPct val="0"/>
              </a:spcAft>
              <a:buBlip>
                <a:blip r:embed="rId3"/>
              </a:buBlip>
              <a:defRPr sz="1200">
                <a:solidFill>
                  <a:schemeClr val="tx1"/>
                </a:solidFill>
                <a:latin typeface="+mn-lt"/>
                <a:ea typeface="+mn-ea"/>
              </a:defRPr>
            </a:lvl6pPr>
            <a:lvl7pPr marL="2971800" indent="-228600" algn="l" rtl="0" eaLnBrk="1" fontAlgn="base" hangingPunct="1">
              <a:spcBef>
                <a:spcPct val="20000"/>
              </a:spcBef>
              <a:spcAft>
                <a:spcPct val="0"/>
              </a:spcAft>
              <a:buBlip>
                <a:blip r:embed="rId4"/>
              </a:buBlip>
              <a:defRPr sz="1200">
                <a:solidFill>
                  <a:schemeClr val="tx1"/>
                </a:solidFill>
                <a:latin typeface="+mn-lt"/>
                <a:ea typeface="+mn-ea"/>
              </a:defRPr>
            </a:lvl7pPr>
            <a:lvl8pPr marL="3429000" indent="-228600" algn="l" rtl="0" eaLnBrk="1" fontAlgn="base" hangingPunct="1">
              <a:spcBef>
                <a:spcPct val="20000"/>
              </a:spcBef>
              <a:spcAft>
                <a:spcPct val="0"/>
              </a:spcAft>
              <a:buBlip>
                <a:blip r:embed="rId4"/>
              </a:buBlip>
              <a:defRPr sz="1200">
                <a:solidFill>
                  <a:schemeClr val="tx1"/>
                </a:solidFill>
                <a:latin typeface="+mn-lt"/>
                <a:ea typeface="+mn-ea"/>
              </a:defRPr>
            </a:lvl8pPr>
            <a:lvl9pPr marL="3886200" indent="-228600" algn="l" rtl="0" eaLnBrk="1" fontAlgn="base" hangingPunct="1">
              <a:spcBef>
                <a:spcPct val="20000"/>
              </a:spcBef>
              <a:spcAft>
                <a:spcPct val="0"/>
              </a:spcAft>
              <a:buBlip>
                <a:blip r:embed="rId4"/>
              </a:buBlip>
              <a:defRPr sz="1200">
                <a:solidFill>
                  <a:schemeClr val="tx1"/>
                </a:solidFill>
                <a:latin typeface="+mn-lt"/>
                <a:ea typeface="+mn-ea"/>
              </a:defRPr>
            </a:lvl9pPr>
          </a:lstStyle>
          <a:p>
            <a:r>
              <a:rPr lang="de-DE" sz="1800" kern="0" dirty="0"/>
              <a:t>Elke Mirwald &amp; Roland Rink</a:t>
            </a:r>
          </a:p>
        </p:txBody>
      </p:sp>
      <p:pic>
        <p:nvPicPr>
          <p:cNvPr id="3" name="Bildplatzhalter 2"/>
          <p:cNvPicPr>
            <a:picLocks noGrp="1" noChangeAspect="1"/>
          </p:cNvPicPr>
          <p:nvPr>
            <p:ph type="pic" sz="quarter" idx="10"/>
          </p:nvPr>
        </p:nvPicPr>
        <p:blipFill>
          <a:blip r:embed="rId5">
            <a:extLst>
              <a:ext uri="{28A0092B-C50C-407E-A947-70E740481C1C}">
                <a14:useLocalDpi xmlns:a14="http://schemas.microsoft.com/office/drawing/2010/main" val="0"/>
              </a:ext>
            </a:extLst>
          </a:blip>
          <a:srcRect t="26961" b="26961"/>
          <a:stretch>
            <a:fillRect/>
          </a:stretch>
        </p:blip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de-DE" altLang="de-DE" sz="2500" dirty="0">
                <a:latin typeface="Calibri" pitchFamily="34" charset="0"/>
                <a:cs typeface="Calibri" pitchFamily="34" charset="0"/>
              </a:rPr>
              <a:t>Zeitungsmathematik – Kann das stimmen?</a:t>
            </a:r>
            <a:endParaRPr lang="de-DE" sz="2500" b="0" u="sng" dirty="0"/>
          </a:p>
        </p:txBody>
      </p:sp>
      <p:pic>
        <p:nvPicPr>
          <p:cNvPr id="5" name="Grafik 4"/>
          <p:cNvPicPr>
            <a:picLocks noChangeAspect="1"/>
          </p:cNvPicPr>
          <p:nvPr/>
        </p:nvPicPr>
        <p:blipFill>
          <a:blip r:embed="rId3"/>
          <a:stretch>
            <a:fillRect/>
          </a:stretch>
        </p:blipFill>
        <p:spPr>
          <a:xfrm>
            <a:off x="1331640" y="1844824"/>
            <a:ext cx="6048672" cy="3478635"/>
          </a:xfrm>
          <a:prstGeom prst="rect">
            <a:avLst/>
          </a:prstGeom>
        </p:spPr>
      </p:pic>
      <p:sp>
        <p:nvSpPr>
          <p:cNvPr id="8" name="Textfeld 7">
            <a:extLst>
              <a:ext uri="{FF2B5EF4-FFF2-40B4-BE49-F238E27FC236}">
                <a16:creationId xmlns:a16="http://schemas.microsoft.com/office/drawing/2014/main" id="{26400865-EF27-4CDA-A050-4D3665E8E03C}"/>
              </a:ext>
            </a:extLst>
          </p:cNvPr>
          <p:cNvSpPr txBox="1"/>
          <p:nvPr/>
        </p:nvSpPr>
        <p:spPr>
          <a:xfrm>
            <a:off x="3851920" y="1383159"/>
            <a:ext cx="1008112" cy="461665"/>
          </a:xfrm>
          <a:prstGeom prst="rect">
            <a:avLst/>
          </a:prstGeom>
          <a:noFill/>
        </p:spPr>
        <p:txBody>
          <a:bodyPr wrap="square" rtlCol="0">
            <a:spAutoFit/>
          </a:bodyPr>
          <a:lstStyle/>
          <a:p>
            <a:pPr marL="342900" indent="-342900">
              <a:spcBef>
                <a:spcPts val="400"/>
              </a:spcBef>
            </a:pPr>
            <a:r>
              <a:rPr lang="de-DE" b="1" dirty="0">
                <a:latin typeface="Calibri"/>
                <a:cs typeface="Calibri"/>
              </a:rPr>
              <a:t>Gerrit</a:t>
            </a:r>
          </a:p>
        </p:txBody>
      </p:sp>
      <p:sp>
        <p:nvSpPr>
          <p:cNvPr id="3" name="Rechteck 2">
            <a:extLst>
              <a:ext uri="{FF2B5EF4-FFF2-40B4-BE49-F238E27FC236}">
                <a16:creationId xmlns:a16="http://schemas.microsoft.com/office/drawing/2014/main" id="{AD797EBB-EAD7-6B4D-AD4D-2704313C12EC}"/>
              </a:ext>
            </a:extLst>
          </p:cNvPr>
          <p:cNvSpPr/>
          <p:nvPr/>
        </p:nvSpPr>
        <p:spPr>
          <a:xfrm>
            <a:off x="1439652" y="5169570"/>
            <a:ext cx="6192688" cy="246221"/>
          </a:xfrm>
          <a:prstGeom prst="rect">
            <a:avLst/>
          </a:prstGeom>
        </p:spPr>
        <p:txBody>
          <a:bodyPr wrap="square">
            <a:spAutoFit/>
          </a:bodyPr>
          <a:lstStyle/>
          <a:p>
            <a:pPr eaLnBrk="0" hangingPunct="0">
              <a:spcBef>
                <a:spcPct val="30000"/>
              </a:spcBef>
              <a:defRPr/>
            </a:pPr>
            <a:r>
              <a:rPr lang="de-DE" sz="1000" kern="0" dirty="0">
                <a:latin typeface="Calibri"/>
                <a:ea typeface="ＭＳ Ｐゴシック"/>
                <a:cs typeface="Calibri"/>
              </a:rPr>
              <a:t>Quelle: </a:t>
            </a:r>
            <a:r>
              <a:rPr lang="de-DE" sz="1000" u="sng" kern="0" dirty="0">
                <a:solidFill>
                  <a:srgbClr val="327A86"/>
                </a:solidFill>
                <a:latin typeface="Calibri"/>
                <a:ea typeface="ＭＳ Ｐゴシック"/>
                <a:cs typeface="Calibri"/>
              </a:rPr>
              <a:t>https://kira.dzlm.de/node/621</a:t>
            </a:r>
            <a:endParaRPr lang="de-DE" sz="1000" u="sng" dirty="0">
              <a:solidFill>
                <a:srgbClr val="327A86"/>
              </a:solidFill>
              <a:latin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Das Modul/der Kurs – ein inhaltlicher Überblick</a:t>
            </a:r>
            <a:endParaRPr lang="de-DE" dirty="0"/>
          </a:p>
        </p:txBody>
      </p:sp>
      <p:sp>
        <p:nvSpPr>
          <p:cNvPr id="5" name="Textfeld 1"/>
          <p:cNvSpPr txBox="1">
            <a:spLocks noChangeArrowheads="1"/>
          </p:cNvSpPr>
          <p:nvPr/>
        </p:nvSpPr>
        <p:spPr bwMode="auto">
          <a:xfrm>
            <a:off x="395536" y="1772816"/>
            <a:ext cx="8568952" cy="3939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ts val="0"/>
              </a:spcBef>
              <a:buClr>
                <a:srgbClr val="327A86"/>
              </a:buClr>
              <a:buFont typeface="Wingdings" pitchFamily="2" charset="2"/>
              <a:buChar char="§"/>
            </a:pPr>
            <a:r>
              <a:rPr lang="de-DE" altLang="de-DE" sz="2000" b="1" dirty="0">
                <a:latin typeface="Calibri" pitchFamily="34" charset="0"/>
                <a:cs typeface="Calibri" pitchFamily="34" charset="0"/>
              </a:rPr>
              <a:t>  Zu den Grundlagen des Sachrechnens</a:t>
            </a:r>
            <a:endParaRPr lang="de-DE" altLang="de-DE" sz="2000" dirty="0">
              <a:latin typeface="Calibri" pitchFamily="34" charset="0"/>
              <a:cs typeface="Calibri" pitchFamily="34" charset="0"/>
            </a:endParaRPr>
          </a:p>
          <a:p>
            <a:pPr eaLnBrk="1" hangingPunct="1">
              <a:spcBef>
                <a:spcPts val="0"/>
              </a:spcBef>
              <a:buClr>
                <a:srgbClr val="327A86"/>
              </a:buClr>
            </a:pPr>
            <a:r>
              <a:rPr lang="de-DE" altLang="de-DE" sz="2000" dirty="0">
                <a:latin typeface="Calibri" pitchFamily="34" charset="0"/>
                <a:cs typeface="Calibri" pitchFamily="34" charset="0"/>
              </a:rPr>
              <a:t>    Einführung, Begriffsklärung, Ziele und Funktionen des Sachrechnens, </a:t>
            </a:r>
          </a:p>
          <a:p>
            <a:pPr eaLnBrk="1" hangingPunct="1">
              <a:spcBef>
                <a:spcPts val="0"/>
              </a:spcBef>
              <a:spcAft>
                <a:spcPts val="600"/>
              </a:spcAft>
              <a:buClr>
                <a:srgbClr val="327A86"/>
              </a:buClr>
            </a:pPr>
            <a:r>
              <a:rPr lang="de-DE" altLang="de-DE" sz="2000" dirty="0">
                <a:latin typeface="Calibri" pitchFamily="34" charset="0"/>
                <a:cs typeface="Calibri" pitchFamily="34" charset="0"/>
              </a:rPr>
              <a:t>    Typen von Sachaufgaben</a:t>
            </a:r>
          </a:p>
          <a:p>
            <a:pPr eaLnBrk="1" hangingPunct="1">
              <a:spcBef>
                <a:spcPts val="0"/>
              </a:spcBef>
              <a:spcAft>
                <a:spcPts val="600"/>
              </a:spcAft>
              <a:buClr>
                <a:srgbClr val="327A86"/>
              </a:buClr>
            </a:pPr>
            <a:endParaRPr lang="de-DE" altLang="de-DE" sz="2000" dirty="0">
              <a:latin typeface="Calibri" pitchFamily="34" charset="0"/>
              <a:cs typeface="Calibri" pitchFamily="34" charset="0"/>
            </a:endParaRPr>
          </a:p>
          <a:p>
            <a:pPr eaLnBrk="1" hangingPunct="1">
              <a:spcBef>
                <a:spcPts val="0"/>
              </a:spcBef>
              <a:spcAft>
                <a:spcPts val="600"/>
              </a:spcAft>
              <a:buClr>
                <a:srgbClr val="327A86"/>
              </a:buClr>
              <a:buFont typeface="Wingdings" pitchFamily="2" charset="2"/>
              <a:buChar char="§"/>
            </a:pPr>
            <a:r>
              <a:rPr lang="de-DE" altLang="de-DE" sz="2000" dirty="0">
                <a:latin typeface="Calibri" pitchFamily="34" charset="0"/>
                <a:cs typeface="Calibri" pitchFamily="34" charset="0"/>
              </a:rPr>
              <a:t>  </a:t>
            </a:r>
            <a:r>
              <a:rPr lang="de-DE" sz="2000" b="1" dirty="0">
                <a:latin typeface="Calibri"/>
                <a:ea typeface="Times New Roman"/>
                <a:cs typeface="Times New Roman"/>
              </a:rPr>
              <a:t>Zum Ablauf und zur Begleitung von Modellierungsprozessen</a:t>
            </a:r>
          </a:p>
          <a:p>
            <a:pPr eaLnBrk="1" hangingPunct="1">
              <a:spcBef>
                <a:spcPts val="0"/>
              </a:spcBef>
              <a:spcAft>
                <a:spcPts val="600"/>
              </a:spcAft>
              <a:buClr>
                <a:srgbClr val="327A86"/>
              </a:buClr>
            </a:pPr>
            <a:endParaRPr lang="de-DE" sz="2000" b="1" dirty="0">
              <a:latin typeface="Calibri"/>
              <a:ea typeface="Times New Roman"/>
              <a:cs typeface="Times New Roman"/>
            </a:endParaRPr>
          </a:p>
          <a:p>
            <a:pPr eaLnBrk="1" hangingPunct="1">
              <a:spcBef>
                <a:spcPts val="0"/>
              </a:spcBef>
              <a:spcAft>
                <a:spcPts val="600"/>
              </a:spcAft>
              <a:buClr>
                <a:srgbClr val="327A86"/>
              </a:buClr>
              <a:buFont typeface="Wingdings" pitchFamily="2" charset="2"/>
              <a:buChar char="§"/>
            </a:pPr>
            <a:r>
              <a:rPr lang="de-DE" sz="2000" b="1" dirty="0">
                <a:latin typeface="Calibri"/>
                <a:ea typeface="Times New Roman"/>
                <a:cs typeface="Times New Roman"/>
              </a:rPr>
              <a:t>  Bezug zu den Prozessbezogenen Kompetenzen – Schwerpunkt Problemlösen </a:t>
            </a:r>
          </a:p>
          <a:p>
            <a:pPr eaLnBrk="1" hangingPunct="1">
              <a:spcBef>
                <a:spcPts val="0"/>
              </a:spcBef>
              <a:spcAft>
                <a:spcPts val="600"/>
              </a:spcAft>
              <a:buClr>
                <a:srgbClr val="327A86"/>
              </a:buClr>
            </a:pPr>
            <a:endParaRPr lang="de-DE" sz="2000" b="1" dirty="0">
              <a:latin typeface="Calibri" pitchFamily="34" charset="0"/>
              <a:cs typeface="Calibri" pitchFamily="34" charset="0"/>
            </a:endParaRPr>
          </a:p>
          <a:p>
            <a:pPr eaLnBrk="1" hangingPunct="1">
              <a:spcBef>
                <a:spcPts val="0"/>
              </a:spcBef>
              <a:buClr>
                <a:srgbClr val="327A86"/>
              </a:buClr>
              <a:buFont typeface="Wingdings" pitchFamily="2" charset="2"/>
              <a:buChar char="§"/>
            </a:pPr>
            <a:r>
              <a:rPr lang="de-DE" altLang="de-DE" sz="2000" b="1" dirty="0">
                <a:latin typeface="Calibri" pitchFamily="34" charset="0"/>
                <a:cs typeface="Calibri" pitchFamily="34" charset="0"/>
              </a:rPr>
              <a:t>  Zur Gestaltung des Sachrechenunterrichts</a:t>
            </a:r>
            <a:endParaRPr lang="de-DE" altLang="de-DE" sz="2000" dirty="0">
              <a:latin typeface="Calibri" pitchFamily="34" charset="0"/>
              <a:cs typeface="Calibri" pitchFamily="34" charset="0"/>
            </a:endParaRPr>
          </a:p>
          <a:p>
            <a:pPr eaLnBrk="1" hangingPunct="1">
              <a:spcBef>
                <a:spcPts val="0"/>
              </a:spcBef>
              <a:buClr>
                <a:srgbClr val="327A86"/>
              </a:buClr>
            </a:pPr>
            <a:r>
              <a:rPr lang="de-DE" altLang="de-DE" sz="2000" dirty="0">
                <a:latin typeface="Calibri" pitchFamily="34" charset="0"/>
                <a:cs typeface="Calibri" pitchFamily="34" charset="0"/>
              </a:rPr>
              <a:t>    Problemlösen, Texterschließungshilfen, Bearbeitungshilfen beim </a:t>
            </a:r>
          </a:p>
          <a:p>
            <a:pPr eaLnBrk="1" hangingPunct="1">
              <a:spcBef>
                <a:spcPts val="0"/>
              </a:spcBef>
              <a:buClr>
                <a:srgbClr val="327A86"/>
              </a:buClr>
            </a:pPr>
            <a:r>
              <a:rPr lang="de-DE" altLang="de-DE" sz="2000" dirty="0">
                <a:latin typeface="Calibri" pitchFamily="34" charset="0"/>
                <a:cs typeface="Calibri" pitchFamily="34" charset="0"/>
              </a:rPr>
              <a:t>    Sachrechen, „gute</a:t>
            </a:r>
            <a:r>
              <a:rPr lang="ja-JP" altLang="de-DE" sz="2000" dirty="0">
                <a:latin typeface="Calibri" pitchFamily="34" charset="0"/>
                <a:cs typeface="Calibri" pitchFamily="34" charset="0"/>
              </a:rPr>
              <a:t>“</a:t>
            </a:r>
            <a:r>
              <a:rPr lang="de-DE" altLang="ja-JP" sz="2000" dirty="0">
                <a:latin typeface="Calibri" pitchFamily="34" charset="0"/>
                <a:cs typeface="Calibri" pitchFamily="34" charset="0"/>
              </a:rPr>
              <a:t> Aufgabenformate, Differenzierungsmodelle</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Anmerkungen</a:t>
            </a:r>
          </a:p>
        </p:txBody>
      </p:sp>
      <p:sp>
        <p:nvSpPr>
          <p:cNvPr id="3" name="Rechteck 2"/>
          <p:cNvSpPr/>
          <p:nvPr/>
        </p:nvSpPr>
        <p:spPr>
          <a:xfrm>
            <a:off x="323528" y="1196752"/>
            <a:ext cx="8064896" cy="5078313"/>
          </a:xfrm>
          <a:prstGeom prst="rect">
            <a:avLst/>
          </a:prstGeom>
        </p:spPr>
        <p:txBody>
          <a:bodyPr wrap="square">
            <a:spAutoFit/>
          </a:bodyPr>
          <a:lstStyle/>
          <a:p>
            <a:pPr marL="168478" indent="-168478"/>
            <a:r>
              <a:rPr lang="de-DE" altLang="de-DE" sz="1800" dirty="0">
                <a:latin typeface="Calibri" pitchFamily="34" charset="0"/>
                <a:cs typeface="Calibri" pitchFamily="34" charset="0"/>
              </a:rPr>
              <a:t>Verweis auf </a:t>
            </a:r>
            <a:r>
              <a:rPr lang="de-DE" altLang="de-DE" sz="1800" b="1" dirty="0">
                <a:latin typeface="Calibri" pitchFamily="34" charset="0"/>
                <a:cs typeface="Calibri" pitchFamily="34" charset="0"/>
              </a:rPr>
              <a:t>Schwerpunkt „Funktionen des Sachrechnens“ </a:t>
            </a:r>
          </a:p>
          <a:p>
            <a:pPr marL="168478" indent="-168478"/>
            <a:endParaRPr lang="de-DE" altLang="ja-JP" sz="1800" b="1" dirty="0">
              <a:latin typeface="Calibri" pitchFamily="34" charset="0"/>
              <a:cs typeface="Calibri" pitchFamily="34" charset="0"/>
            </a:endParaRPr>
          </a:p>
          <a:p>
            <a:pPr marL="168478" indent="-168478"/>
            <a:r>
              <a:rPr lang="de-DE" altLang="ja-JP" sz="1800" b="1" dirty="0">
                <a:latin typeface="Calibri" pitchFamily="34" charset="0"/>
                <a:cs typeface="Calibri" pitchFamily="34" charset="0"/>
              </a:rPr>
              <a:t>Warum?</a:t>
            </a: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Mathematik sollte nicht als isolierte Fremdsprache im Unterricht gesehen werden, sondern der Lernende sollte immer wieder erleben, dass die Mathematik ihm beim Begreifen und Verstehen der Welt behilflich ist.</a:t>
            </a:r>
          </a:p>
          <a:p>
            <a:pPr marL="285750" indent="-285750">
              <a:buClr>
                <a:srgbClr val="327A86"/>
              </a:buClr>
              <a:buFont typeface="Wingdings" panose="05000000000000000000" pitchFamily="2" charset="2"/>
              <a:buChar char="§"/>
            </a:pPr>
            <a:endParaRPr lang="de-DE" altLang="de-DE" sz="1800" dirty="0">
              <a:latin typeface="Calibri" pitchFamily="34" charset="0"/>
              <a:cs typeface="Calibri" pitchFamily="34" charset="0"/>
            </a:endParaRP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Deshalb sind möglichst i. d. R. authentische Sachsituationen wichtig, um damit den mathematischen Lerninhalt besser zu verstehen oder um für einen abstrakten Prozess Veranschaulichungsmöglichkeiten mithilfe der „Sache“ zu nutzen. </a:t>
            </a:r>
          </a:p>
          <a:p>
            <a:pPr marL="285750" indent="-285750">
              <a:buClr>
                <a:srgbClr val="327A86"/>
              </a:buClr>
              <a:buFont typeface="Wingdings" panose="05000000000000000000" pitchFamily="2" charset="2"/>
              <a:buChar char="§"/>
            </a:pPr>
            <a:endParaRPr lang="de-DE" altLang="de-DE" sz="1800" dirty="0">
              <a:latin typeface="Calibri" pitchFamily="34" charset="0"/>
              <a:cs typeface="Calibri" pitchFamily="34" charset="0"/>
            </a:endParaRP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Ebenso kann mit den entsprechenden für Kinder relevanten Sachverhalten auch der Erwerb Bearbeitungskompetenzen entwickelt bzw. auch trainiert werden.</a:t>
            </a:r>
          </a:p>
          <a:p>
            <a:pPr marL="285750" indent="-285750">
              <a:buClr>
                <a:srgbClr val="327A86"/>
              </a:buClr>
              <a:buFont typeface="Wingdings" panose="05000000000000000000" pitchFamily="2" charset="2"/>
              <a:buChar char="§"/>
            </a:pPr>
            <a:endParaRPr lang="de-DE" altLang="de-DE" sz="1800" dirty="0">
              <a:latin typeface="Calibri" pitchFamily="34" charset="0"/>
              <a:cs typeface="Calibri" pitchFamily="34" charset="0"/>
            </a:endParaRPr>
          </a:p>
          <a:p>
            <a:pPr marL="285750" indent="-285750">
              <a:buClr>
                <a:srgbClr val="327A86"/>
              </a:buClr>
              <a:buFont typeface="Wingdings" panose="05000000000000000000" pitchFamily="2" charset="2"/>
              <a:buChar char="§"/>
            </a:pPr>
            <a:r>
              <a:rPr lang="de-DE" altLang="de-DE" sz="1800" dirty="0">
                <a:latin typeface="Calibri" pitchFamily="34" charset="0"/>
                <a:cs typeface="Calibri" pitchFamily="34" charset="0"/>
              </a:rPr>
              <a:t>- …., denn überall in unserem Leben/im Leben eines Schülers/einer Schülerin umgibt uns/ihn/sie die Mathematik: </a:t>
            </a:r>
            <a:r>
              <a:rPr lang="de-DE" altLang="de-DE" sz="1800" b="1" dirty="0">
                <a:latin typeface="Calibri" pitchFamily="34" charset="0"/>
                <a:cs typeface="Calibri" pitchFamily="34" charset="0"/>
              </a:rPr>
              <a:t>Wir sollten die Umwelt eben mit mathematischen Augen sehen lernen.</a:t>
            </a:r>
            <a:endParaRPr lang="de-DE" sz="1800" b="1" dirty="0">
              <a:latin typeface="Calibri" pitchFamily="34" charset="0"/>
              <a:cs typeface="Calibri"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7417429D-7485-40CD-AC72-3FE156D147A5}"/>
              </a:ext>
            </a:extLst>
          </p:cNvPr>
          <p:cNvSpPr>
            <a:spLocks noGrp="1"/>
          </p:cNvSpPr>
          <p:nvPr>
            <p:ph idx="1"/>
          </p:nvPr>
        </p:nvSpPr>
        <p:spPr>
          <a:xfrm>
            <a:off x="683568" y="2348880"/>
            <a:ext cx="8064896" cy="4176464"/>
          </a:xfrm>
        </p:spPr>
        <p:txBody>
          <a:bodyPr/>
          <a:lstStyle/>
          <a:p>
            <a:pPr marL="457200" indent="-457200">
              <a:spcBef>
                <a:spcPct val="50000"/>
              </a:spcBef>
              <a:buFont typeface="Wingdings" panose="05000000000000000000" pitchFamily="2" charset="2"/>
              <a:buChar char="§"/>
              <a:defRPr/>
            </a:pPr>
            <a:r>
              <a:rPr lang="de-DE" i="1" dirty="0">
                <a:latin typeface="Calibri" pitchFamily="34" charset="0"/>
                <a:ea typeface="ＭＳ Ｐゴシック" pitchFamily="-65" charset="-128"/>
                <a:cs typeface="Calibri" pitchFamily="34" charset="0"/>
              </a:rPr>
              <a:t>Was ist Sachrechnen?</a:t>
            </a:r>
            <a:r>
              <a:rPr lang="de-DE" dirty="0">
                <a:latin typeface="Calibri" pitchFamily="34" charset="0"/>
                <a:ea typeface="ＭＳ Ｐゴシック" pitchFamily="-65" charset="-128"/>
                <a:cs typeface="Calibri" pitchFamily="34" charset="0"/>
              </a:rPr>
              <a:t>  – Begriffsklärung</a:t>
            </a:r>
          </a:p>
          <a:p>
            <a:pPr marL="457200" indent="-457200">
              <a:spcBef>
                <a:spcPct val="50000"/>
              </a:spcBef>
              <a:buFont typeface="Wingdings" panose="05000000000000000000" pitchFamily="2" charset="2"/>
              <a:buChar char="§"/>
              <a:defRPr/>
            </a:pPr>
            <a:r>
              <a:rPr lang="de-DE" i="1" dirty="0">
                <a:latin typeface="Calibri" pitchFamily="34" charset="0"/>
                <a:ea typeface="ＭＳ Ｐゴシック" pitchFamily="-65" charset="-128"/>
                <a:cs typeface="Calibri" pitchFamily="34" charset="0"/>
              </a:rPr>
              <a:t>Wozu Sachrechnen? </a:t>
            </a:r>
            <a:r>
              <a:rPr lang="de-DE" dirty="0">
                <a:latin typeface="Calibri" pitchFamily="34" charset="0"/>
                <a:ea typeface="ＭＳ Ｐゴシック" pitchFamily="-65" charset="-128"/>
                <a:cs typeface="Calibri" pitchFamily="34" charset="0"/>
              </a:rPr>
              <a:t>–</a:t>
            </a:r>
            <a:r>
              <a:rPr lang="de-DE" i="1" dirty="0">
                <a:latin typeface="Calibri" pitchFamily="34" charset="0"/>
                <a:ea typeface="ＭＳ Ｐゴシック" pitchFamily="-65" charset="-128"/>
                <a:cs typeface="Calibri" pitchFamily="34" charset="0"/>
              </a:rPr>
              <a:t> </a:t>
            </a:r>
            <a:r>
              <a:rPr lang="de-DE" dirty="0">
                <a:latin typeface="Calibri" pitchFamily="34" charset="0"/>
                <a:ea typeface="ＭＳ Ｐゴシック" pitchFamily="-65" charset="-128"/>
                <a:cs typeface="Calibri" pitchFamily="34" charset="0"/>
              </a:rPr>
              <a:t>Zu den Funktionen des Sachrechnens</a:t>
            </a:r>
          </a:p>
          <a:p>
            <a:pPr marL="457200" indent="-457200">
              <a:spcBef>
                <a:spcPct val="50000"/>
              </a:spcBef>
              <a:buFont typeface="Wingdings" panose="05000000000000000000" pitchFamily="2" charset="2"/>
              <a:buChar char="§"/>
              <a:defRPr/>
            </a:pPr>
            <a:r>
              <a:rPr lang="de-DE" i="1" dirty="0">
                <a:latin typeface="Calibri" pitchFamily="34" charset="0"/>
                <a:ea typeface="ＭＳ Ｐゴシック" pitchFamily="-65" charset="-128"/>
                <a:cs typeface="Calibri" pitchFamily="34" charset="0"/>
              </a:rPr>
              <a:t>Welche Sachaufgaben gibt es? </a:t>
            </a:r>
            <a:r>
              <a:rPr lang="de-DE" dirty="0">
                <a:latin typeface="Calibri" pitchFamily="34" charset="0"/>
                <a:ea typeface="ＭＳ Ｐゴシック" pitchFamily="-65" charset="-128"/>
                <a:cs typeface="Calibri" pitchFamily="34" charset="0"/>
              </a:rPr>
              <a:t>–</a:t>
            </a:r>
            <a:r>
              <a:rPr lang="de-DE" i="1" dirty="0">
                <a:latin typeface="Calibri" pitchFamily="34" charset="0"/>
                <a:ea typeface="ＭＳ Ｐゴシック" pitchFamily="-65" charset="-128"/>
                <a:cs typeface="Calibri" pitchFamily="34" charset="0"/>
              </a:rPr>
              <a:t> </a:t>
            </a:r>
            <a:r>
              <a:rPr lang="de-DE" dirty="0">
                <a:latin typeface="Calibri" pitchFamily="34" charset="0"/>
                <a:ea typeface="ＭＳ Ｐゴシック" pitchFamily="-65" charset="-128"/>
                <a:cs typeface="Calibri" pitchFamily="34" charset="0"/>
              </a:rPr>
              <a:t>Verschiedene Typen von Sachaufgaben</a:t>
            </a:r>
          </a:p>
          <a:p>
            <a:endParaRPr lang="de-DE" dirty="0"/>
          </a:p>
        </p:txBody>
      </p:sp>
      <p:sp>
        <p:nvSpPr>
          <p:cNvPr id="3" name="Title 2"/>
          <p:cNvSpPr>
            <a:spLocks noGrp="1"/>
          </p:cNvSpPr>
          <p:nvPr>
            <p:ph type="title"/>
          </p:nvPr>
        </p:nvSpPr>
        <p:spPr>
          <a:xfrm>
            <a:off x="290456" y="620688"/>
            <a:ext cx="8458008" cy="490861"/>
          </a:xfrm>
        </p:spPr>
        <p:txBody>
          <a:bodyPr>
            <a:normAutofit fontScale="90000"/>
          </a:bodyPr>
          <a:lstStyle/>
          <a:p>
            <a:r>
              <a:rPr lang="de-DE" dirty="0">
                <a:latin typeface="Calibri" pitchFamily="34" charset="0"/>
                <a:ea typeface="ＭＳ Ｐゴシック" pitchFamily="-65" charset="-128"/>
                <a:cs typeface="Calibri" pitchFamily="34" charset="0"/>
              </a:rPr>
              <a:t>Zum heutigen Kursteil</a:t>
            </a:r>
            <a:endParaRPr lang="de-D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de-DE" altLang="de-DE" dirty="0">
                <a:latin typeface="Calibri" pitchFamily="34" charset="0"/>
                <a:cs typeface="Calibri" pitchFamily="34" charset="0"/>
              </a:rPr>
              <a:t>Natur und Zahlen</a:t>
            </a:r>
            <a:endParaRPr lang="de-DE" dirty="0"/>
          </a:p>
        </p:txBody>
      </p:sp>
      <p:grpSp>
        <p:nvGrpSpPr>
          <p:cNvPr id="7" name="Gruppieren 6">
            <a:extLst>
              <a:ext uri="{FF2B5EF4-FFF2-40B4-BE49-F238E27FC236}">
                <a16:creationId xmlns:a16="http://schemas.microsoft.com/office/drawing/2014/main" id="{3E4E2C9B-64E2-694D-BB17-7962E9FA9710}"/>
              </a:ext>
            </a:extLst>
          </p:cNvPr>
          <p:cNvGrpSpPr/>
          <p:nvPr/>
        </p:nvGrpSpPr>
        <p:grpSpPr>
          <a:xfrm>
            <a:off x="3760924" y="2682280"/>
            <a:ext cx="1656184" cy="1584176"/>
            <a:chOff x="1619672" y="3212976"/>
            <a:chExt cx="1656184" cy="1584176"/>
          </a:xfrm>
        </p:grpSpPr>
        <p:sp>
          <p:nvSpPr>
            <p:cNvPr id="5" name="Oval 4">
              <a:hlinkClick r:id="rId3"/>
              <a:extLst>
                <a:ext uri="{FF2B5EF4-FFF2-40B4-BE49-F238E27FC236}">
                  <a16:creationId xmlns:a16="http://schemas.microsoft.com/office/drawing/2014/main" id="{F3A3C2C7-9173-D943-A61A-FD0E4401987D}"/>
                </a:ext>
              </a:extLst>
            </p:cNvPr>
            <p:cNvSpPr/>
            <p:nvPr/>
          </p:nvSpPr>
          <p:spPr bwMode="auto">
            <a:xfrm>
              <a:off x="1619672" y="3212976"/>
              <a:ext cx="1656184" cy="1584176"/>
            </a:xfrm>
            <a:prstGeom prst="ellipse">
              <a:avLst/>
            </a:prstGeom>
            <a:solidFill>
              <a:srgbClr val="327A86"/>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6" name="Dreieck 5">
              <a:hlinkClick r:id="rId3"/>
              <a:extLst>
                <a:ext uri="{FF2B5EF4-FFF2-40B4-BE49-F238E27FC236}">
                  <a16:creationId xmlns:a16="http://schemas.microsoft.com/office/drawing/2014/main" id="{D14E5F79-942F-F64B-96DC-2ED12DC3DC06}"/>
                </a:ext>
              </a:extLst>
            </p:cNvPr>
            <p:cNvSpPr/>
            <p:nvPr/>
          </p:nvSpPr>
          <p:spPr bwMode="auto">
            <a:xfrm rot="5400000">
              <a:off x="2271688" y="3728864"/>
              <a:ext cx="504056" cy="504056"/>
            </a:xfrm>
            <a:prstGeom prst="triangle">
              <a:avLst/>
            </a:prstGeom>
            <a:solidFill>
              <a:schemeClr val="bg1"/>
            </a:solid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grpSp>
      <p:sp>
        <p:nvSpPr>
          <p:cNvPr id="10" name="Textfeld 9">
            <a:extLst>
              <a:ext uri="{FF2B5EF4-FFF2-40B4-BE49-F238E27FC236}">
                <a16:creationId xmlns:a16="http://schemas.microsoft.com/office/drawing/2014/main" id="{BAE6A76B-789B-0940-835E-8531EBBD7593}"/>
              </a:ext>
            </a:extLst>
          </p:cNvPr>
          <p:cNvSpPr txBox="1"/>
          <p:nvPr/>
        </p:nvSpPr>
        <p:spPr>
          <a:xfrm>
            <a:off x="3381896" y="4551511"/>
            <a:ext cx="2990304" cy="461665"/>
          </a:xfrm>
          <a:prstGeom prst="rect">
            <a:avLst/>
          </a:prstGeom>
          <a:noFill/>
        </p:spPr>
        <p:txBody>
          <a:bodyPr wrap="square" rtlCol="0">
            <a:spAutoFit/>
          </a:bodyPr>
          <a:lstStyle/>
          <a:p>
            <a:r>
              <a:rPr lang="de-DE" dirty="0" err="1">
                <a:latin typeface="Calibri" panose="020F0502020204030204" pitchFamily="34" charset="0"/>
              </a:rPr>
              <a:t>nature</a:t>
            </a:r>
            <a:r>
              <a:rPr lang="de-DE" dirty="0">
                <a:latin typeface="Calibri" panose="020F0502020204030204" pitchFamily="34" charset="0"/>
              </a:rPr>
              <a:t> </a:t>
            </a:r>
            <a:r>
              <a:rPr lang="de-DE" dirty="0" err="1">
                <a:latin typeface="Calibri" panose="020F0502020204030204" pitchFamily="34" charset="0"/>
              </a:rPr>
              <a:t>by</a:t>
            </a:r>
            <a:r>
              <a:rPr lang="de-DE" dirty="0">
                <a:latin typeface="Calibri" panose="020F0502020204030204" pitchFamily="34" charset="0"/>
              </a:rPr>
              <a:t> </a:t>
            </a:r>
            <a:r>
              <a:rPr lang="de-DE" dirty="0" err="1">
                <a:latin typeface="Calibri" panose="020F0502020204030204" pitchFamily="34" charset="0"/>
              </a:rPr>
              <a:t>numbers</a:t>
            </a:r>
            <a:endParaRPr lang="de-DE" dirty="0">
              <a:latin typeface="Calibri" panose="020F0502020204030204" pitchFamily="34" charset="0"/>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23528" y="1124744"/>
            <a:ext cx="8280920" cy="5400600"/>
          </a:xfrm>
        </p:spPr>
        <p:txBody>
          <a:bodyPr/>
          <a:lstStyle/>
          <a:p>
            <a:pPr marL="0" indent="0">
              <a:buNone/>
            </a:pPr>
            <a:r>
              <a:rPr lang="de-DE" b="1" dirty="0">
                <a:latin typeface="Calibri" panose="020F0502020204030204" pitchFamily="34" charset="0"/>
              </a:rPr>
              <a:t>Zum Problemaufriss – </a:t>
            </a:r>
            <a:r>
              <a:rPr lang="de-DE" altLang="de-DE" b="1" dirty="0"/>
              <a:t>Was sind Sachaufgaben?</a:t>
            </a:r>
            <a:endParaRPr lang="de-DE" b="1" dirty="0">
              <a:latin typeface="Calibri" panose="020F0502020204030204" pitchFamily="34" charset="0"/>
            </a:endParaRPr>
          </a:p>
          <a:p>
            <a:r>
              <a:rPr lang="de-DE" altLang="de-DE" sz="1800" dirty="0"/>
              <a:t>Anhand von  Beispielen, die auch in Schulbüchern zu finden sind, wird auf den ersten Folien der Präsentation darauf hingewiesen, dass wir vom ersten Schultag an realistische Sachsituationen aus dem Umfeld der Kinder nutzen, um Ihnen zu helfen, eine Vorstellung von Zahlen und Operationen aufzubauen.</a:t>
            </a:r>
          </a:p>
          <a:p>
            <a:r>
              <a:rPr lang="de-DE" altLang="de-DE" sz="1800" dirty="0"/>
              <a:t>Im Anschluss wird auf den Widerspruch hingewiesen, dass Sachaufgaben, obwohl sie die gleiche arithmetische Struktur aufweisen wie reine Rechenaufgaben, um bis zu 30% schlechter gelöst werden (vgl. </a:t>
            </a:r>
            <a:r>
              <a:rPr lang="de-DE" altLang="de-DE" sz="1800" dirty="0" err="1"/>
              <a:t>Reusser</a:t>
            </a:r>
            <a:r>
              <a:rPr lang="de-DE" altLang="de-DE" sz="1800" dirty="0"/>
              <a:t> 1997, </a:t>
            </a:r>
            <a:r>
              <a:rPr lang="de-DE" altLang="de-DE" sz="1800" dirty="0" err="1"/>
              <a:t>Hasemann</a:t>
            </a:r>
            <a:r>
              <a:rPr lang="de-DE" altLang="de-DE" sz="1800" dirty="0"/>
              <a:t> 2006).</a:t>
            </a:r>
          </a:p>
          <a:p>
            <a:r>
              <a:rPr lang="de-DE" altLang="de-DE" sz="1800" dirty="0"/>
              <a:t>Sachrechensituationen werden zur Einführung des Operationsbegriffes genutzt (Lernprinzip des Sachrechnens).</a:t>
            </a:r>
          </a:p>
          <a:p>
            <a:pPr>
              <a:spcAft>
                <a:spcPts val="0"/>
              </a:spcAft>
              <a:buClrTx/>
              <a:buNone/>
            </a:pPr>
            <a:r>
              <a:rPr lang="de-DE" altLang="de-DE" sz="1800" b="1" dirty="0"/>
              <a:t>Fazit  </a:t>
            </a:r>
          </a:p>
          <a:p>
            <a:pPr marL="622300" lvl="1">
              <a:spcBef>
                <a:spcPts val="0"/>
              </a:spcBef>
              <a:spcAft>
                <a:spcPts val="0"/>
              </a:spcAft>
              <a:buClrTx/>
              <a:buNone/>
            </a:pPr>
            <a:r>
              <a:rPr lang="de-DE" altLang="de-DE" dirty="0"/>
              <a:t>Wenn Material bei der Einführung (z. B. des Operationsbegriffes) genutzt</a:t>
            </a:r>
          </a:p>
          <a:p>
            <a:pPr marL="622300" lvl="1">
              <a:spcBef>
                <a:spcPts val="0"/>
              </a:spcBef>
              <a:spcAft>
                <a:spcPts val="0"/>
              </a:spcAft>
              <a:buClrTx/>
              <a:buNone/>
            </a:pPr>
            <a:r>
              <a:rPr lang="de-DE" altLang="de-DE" dirty="0"/>
              <a:t>wird, ist die vollzogene Handlung und deren Beschreibung dabei von</a:t>
            </a:r>
          </a:p>
          <a:p>
            <a:pPr marL="622300" lvl="1">
              <a:spcBef>
                <a:spcPts val="0"/>
              </a:spcBef>
              <a:spcAft>
                <a:spcPts val="0"/>
              </a:spcAft>
              <a:buClrTx/>
              <a:buNone/>
            </a:pPr>
            <a:r>
              <a:rPr lang="de-DE" altLang="de-DE" dirty="0"/>
              <a:t>Bedeutung.</a:t>
            </a:r>
          </a:p>
          <a:p>
            <a:endParaRPr lang="de-DE" altLang="de-DE" sz="1600" dirty="0"/>
          </a:p>
          <a:p>
            <a:pPr marL="0" indent="0">
              <a:buNone/>
            </a:pPr>
            <a:endParaRPr lang="de-DE" sz="1600" dirty="0">
              <a:latin typeface="Calibri" panose="020F0502020204030204" pitchFamily="34" charset="0"/>
            </a:endParaRPr>
          </a:p>
        </p:txBody>
      </p:sp>
      <p:sp>
        <p:nvSpPr>
          <p:cNvPr id="5" name="Titel 4"/>
          <p:cNvSpPr>
            <a:spLocks noGrp="1"/>
          </p:cNvSpPr>
          <p:nvPr>
            <p:ph type="title"/>
          </p:nvPr>
        </p:nvSpPr>
        <p:spPr/>
        <p:txBody>
          <a:bodyPr>
            <a:normAutofit fontScale="90000"/>
          </a:bodyPr>
          <a:lstStyle/>
          <a:p>
            <a:r>
              <a:rPr lang="de-DE" dirty="0"/>
              <a:t>Anmerkungen</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hteck 2"/>
          <p:cNvSpPr>
            <a:spLocks noChangeArrowheads="1"/>
          </p:cNvSpPr>
          <p:nvPr/>
        </p:nvSpPr>
        <p:spPr bwMode="auto">
          <a:xfrm>
            <a:off x="899592" y="2132856"/>
            <a:ext cx="684076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lgn="just" eaLnBrk="1" hangingPunct="1">
              <a:spcBef>
                <a:spcPct val="50000"/>
              </a:spcBef>
            </a:pPr>
            <a:r>
              <a:rPr lang="de-DE" altLang="de-DE" sz="2400" dirty="0">
                <a:latin typeface="Calibri" pitchFamily="34" charset="0"/>
                <a:cs typeface="Calibri" pitchFamily="34" charset="0"/>
              </a:rPr>
              <a:t>In der Grundschule werden Aufgaben in Form von Sachaufgaben dargeboten, um anwendungs-orientierte Situationen zu schaffen und lebens-weltliche Erfahrungen aufzugreifen. </a:t>
            </a:r>
          </a:p>
          <a:p>
            <a:pPr algn="just" eaLnBrk="1" hangingPunct="1">
              <a:spcBef>
                <a:spcPts val="0"/>
              </a:spcBef>
            </a:pPr>
            <a:r>
              <a:rPr lang="de-DE" altLang="de-DE" sz="2400" dirty="0">
                <a:latin typeface="Calibri" pitchFamily="34" charset="0"/>
                <a:cs typeface="Calibri" pitchFamily="34" charset="0"/>
              </a:rPr>
              <a:t>Dadurch soll der Zugang zum arithmetischen Inhalt erleichtert werden.</a:t>
            </a:r>
          </a:p>
          <a:p>
            <a:pPr algn="just" eaLnBrk="1" hangingPunct="1">
              <a:spcBef>
                <a:spcPts val="0"/>
              </a:spcBef>
            </a:pPr>
            <a:r>
              <a:rPr lang="de-DE" altLang="de-DE" sz="2400" dirty="0">
                <a:latin typeface="Calibri" pitchFamily="34" charset="0"/>
                <a:cs typeface="Calibri" pitchFamily="34" charset="0"/>
              </a:rPr>
              <a:t> </a:t>
            </a:r>
          </a:p>
        </p:txBody>
      </p:sp>
      <p:sp>
        <p:nvSpPr>
          <p:cNvPr id="2" name="Title 1"/>
          <p:cNvSpPr>
            <a:spLocks noGrp="1"/>
          </p:cNvSpPr>
          <p:nvPr>
            <p:ph type="title"/>
          </p:nvPr>
        </p:nvSpPr>
        <p:spPr/>
        <p:txBody>
          <a:bodyPr>
            <a:normAutofit fontScale="90000"/>
          </a:bodyPr>
          <a:lstStyle/>
          <a:p>
            <a:r>
              <a:rPr lang="de-DE" altLang="de-DE" dirty="0"/>
              <a:t>Problemaufriss</a:t>
            </a:r>
            <a:endParaRPr lang="de-DE" dirty="0"/>
          </a:p>
        </p:txBody>
      </p:sp>
      <p:sp>
        <p:nvSpPr>
          <p:cNvPr id="3" name="Rechteck 2"/>
          <p:cNvSpPr/>
          <p:nvPr/>
        </p:nvSpPr>
        <p:spPr>
          <a:xfrm>
            <a:off x="5580112" y="6046661"/>
            <a:ext cx="4572000" cy="276999"/>
          </a:xfrm>
          <a:prstGeom prst="rect">
            <a:avLst/>
          </a:prstGeom>
        </p:spPr>
        <p:txBody>
          <a:bodyPr>
            <a:spAutoFit/>
          </a:bodyPr>
          <a:lstStyle/>
          <a:p>
            <a:pPr algn="just" eaLnBrk="1" hangingPunct="1">
              <a:spcBef>
                <a:spcPts val="0"/>
              </a:spcBef>
            </a:pPr>
            <a:r>
              <a:rPr lang="de-DE" altLang="de-DE" sz="1200" dirty="0">
                <a:latin typeface="Calibri" pitchFamily="34" charset="0"/>
                <a:cs typeface="Calibri" pitchFamily="34" charset="0"/>
              </a:rPr>
              <a:t>(vgl. Scherer &amp; Moser Opitz 2010, S. 161).</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Problemaufriss</a:t>
            </a:r>
          </a:p>
        </p:txBody>
      </p:sp>
      <p:pic>
        <p:nvPicPr>
          <p:cNvPr id="3" name="Grafik 2" descr="Marktstand.jpg"/>
          <p:cNvPicPr>
            <a:picLocks noChangeAspect="1"/>
          </p:cNvPicPr>
          <p:nvPr/>
        </p:nvPicPr>
        <p:blipFill>
          <a:blip r:embed="rId2"/>
          <a:stretch>
            <a:fillRect/>
          </a:stretch>
        </p:blipFill>
        <p:spPr>
          <a:xfrm>
            <a:off x="2843808" y="1053422"/>
            <a:ext cx="3240360" cy="4355254"/>
          </a:xfrm>
          <a:prstGeom prst="rect">
            <a:avLst/>
          </a:prstGeom>
        </p:spPr>
      </p:pic>
      <p:sp>
        <p:nvSpPr>
          <p:cNvPr id="4" name="Textfeld 3"/>
          <p:cNvSpPr txBox="1"/>
          <p:nvPr/>
        </p:nvSpPr>
        <p:spPr>
          <a:xfrm>
            <a:off x="3059832" y="5318954"/>
            <a:ext cx="2119491" cy="246221"/>
          </a:xfrm>
          <a:prstGeom prst="rect">
            <a:avLst/>
          </a:prstGeom>
          <a:noFill/>
        </p:spPr>
        <p:txBody>
          <a:bodyPr wrap="none" rtlCol="0">
            <a:spAutoFit/>
          </a:bodyPr>
          <a:lstStyle/>
          <a:p>
            <a:r>
              <a:rPr lang="de-DE" sz="1000" dirty="0">
                <a:latin typeface="Calibri" panose="020F0502020204030204" pitchFamily="34" charset="0"/>
              </a:rPr>
              <a:t>Quelle: Karoline </a:t>
            </a:r>
            <a:r>
              <a:rPr lang="de-DE" sz="1000" dirty="0" err="1">
                <a:latin typeface="Calibri" panose="020F0502020204030204" pitchFamily="34" charset="0"/>
              </a:rPr>
              <a:t>Mosen</a:t>
            </a:r>
            <a:r>
              <a:rPr lang="de-DE" sz="1000" dirty="0">
                <a:latin typeface="Calibri" panose="020F0502020204030204" pitchFamily="34" charset="0"/>
              </a:rPr>
              <a:t> für das DZLM</a:t>
            </a:r>
          </a:p>
        </p:txBody>
      </p:sp>
    </p:spTree>
    <p:extLst>
      <p:ext uri="{BB962C8B-B14F-4D97-AF65-F5344CB8AC3E}">
        <p14:creationId xmlns:p14="http://schemas.microsoft.com/office/powerpoint/2010/main" val="3258727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417600"/>
            <a:ext cx="8424936" cy="490861"/>
          </a:xfrm>
        </p:spPr>
        <p:txBody>
          <a:bodyPr>
            <a:normAutofit fontScale="90000"/>
          </a:bodyPr>
          <a:lstStyle/>
          <a:p>
            <a:r>
              <a:rPr lang="de-DE" dirty="0"/>
              <a:t>Problemaufriss</a:t>
            </a:r>
          </a:p>
        </p:txBody>
      </p:sp>
      <p:pic>
        <p:nvPicPr>
          <p:cNvPr id="3" name="Grafik 2" descr="Rechengeschichte Luftballons.jpg"/>
          <p:cNvPicPr>
            <a:picLocks noChangeAspect="1"/>
          </p:cNvPicPr>
          <p:nvPr/>
        </p:nvPicPr>
        <p:blipFill>
          <a:blip r:embed="rId2"/>
          <a:stretch>
            <a:fillRect/>
          </a:stretch>
        </p:blipFill>
        <p:spPr>
          <a:xfrm>
            <a:off x="1403648" y="980728"/>
            <a:ext cx="3528392" cy="1754475"/>
          </a:xfrm>
          <a:prstGeom prst="rect">
            <a:avLst/>
          </a:prstGeom>
        </p:spPr>
      </p:pic>
      <p:pic>
        <p:nvPicPr>
          <p:cNvPr id="4" name="Grafik 3" descr="Rechengeschichte Toertchen.jpg"/>
          <p:cNvPicPr>
            <a:picLocks noChangeAspect="1"/>
          </p:cNvPicPr>
          <p:nvPr/>
        </p:nvPicPr>
        <p:blipFill>
          <a:blip r:embed="rId3"/>
          <a:stretch>
            <a:fillRect/>
          </a:stretch>
        </p:blipFill>
        <p:spPr>
          <a:xfrm>
            <a:off x="1475656" y="4941168"/>
            <a:ext cx="3312368" cy="1604811"/>
          </a:xfrm>
          <a:prstGeom prst="rect">
            <a:avLst/>
          </a:prstGeom>
        </p:spPr>
      </p:pic>
      <p:sp>
        <p:nvSpPr>
          <p:cNvPr id="5" name="Rechteck 4"/>
          <p:cNvSpPr/>
          <p:nvPr/>
        </p:nvSpPr>
        <p:spPr bwMode="auto">
          <a:xfrm>
            <a:off x="1187624" y="908720"/>
            <a:ext cx="1368152"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1" name="Rechteck 10"/>
          <p:cNvSpPr/>
          <p:nvPr/>
        </p:nvSpPr>
        <p:spPr bwMode="auto">
          <a:xfrm>
            <a:off x="2627784" y="908720"/>
            <a:ext cx="1152128"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2" name="Rechteck 11"/>
          <p:cNvSpPr/>
          <p:nvPr/>
        </p:nvSpPr>
        <p:spPr bwMode="auto">
          <a:xfrm>
            <a:off x="1187624" y="2852936"/>
            <a:ext cx="1368152"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3" name="Rechteck 12"/>
          <p:cNvSpPr/>
          <p:nvPr/>
        </p:nvSpPr>
        <p:spPr bwMode="auto">
          <a:xfrm>
            <a:off x="2627784" y="2852936"/>
            <a:ext cx="1152128"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4" name="Rechteck 13"/>
          <p:cNvSpPr/>
          <p:nvPr/>
        </p:nvSpPr>
        <p:spPr bwMode="auto">
          <a:xfrm>
            <a:off x="3851920" y="2852936"/>
            <a:ext cx="1296144"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5" name="Rechteck 14"/>
          <p:cNvSpPr/>
          <p:nvPr/>
        </p:nvSpPr>
        <p:spPr bwMode="auto">
          <a:xfrm>
            <a:off x="3851920" y="908720"/>
            <a:ext cx="1296144"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6" name="Rechteck 15"/>
          <p:cNvSpPr/>
          <p:nvPr/>
        </p:nvSpPr>
        <p:spPr bwMode="auto">
          <a:xfrm>
            <a:off x="1187624" y="4797152"/>
            <a:ext cx="1368152"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7" name="Rechteck 16"/>
          <p:cNvSpPr/>
          <p:nvPr/>
        </p:nvSpPr>
        <p:spPr bwMode="auto">
          <a:xfrm>
            <a:off x="2627784" y="4797152"/>
            <a:ext cx="1152128"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8" name="Rechteck 17"/>
          <p:cNvSpPr/>
          <p:nvPr/>
        </p:nvSpPr>
        <p:spPr bwMode="auto">
          <a:xfrm>
            <a:off x="3851920" y="4797152"/>
            <a:ext cx="1296144" cy="1872208"/>
          </a:xfrm>
          <a:prstGeom prst="rect">
            <a:avLst/>
          </a:prstGeom>
          <a:noFill/>
          <a:ln w="9525" cap="flat" cmpd="sng"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9" name="Textfeld 18"/>
          <p:cNvSpPr txBox="1"/>
          <p:nvPr/>
        </p:nvSpPr>
        <p:spPr>
          <a:xfrm>
            <a:off x="5942867" y="1681829"/>
            <a:ext cx="1476686" cy="584775"/>
          </a:xfrm>
          <a:prstGeom prst="rect">
            <a:avLst/>
          </a:prstGeom>
          <a:noFill/>
        </p:spPr>
        <p:txBody>
          <a:bodyPr wrap="none" rtlCol="0">
            <a:spAutoFit/>
          </a:bodyPr>
          <a:lstStyle/>
          <a:p>
            <a:r>
              <a:rPr lang="de-DE" sz="3200" dirty="0">
                <a:latin typeface="Calibri" panose="020F0502020204030204" pitchFamily="34" charset="0"/>
              </a:rPr>
              <a:t>3 +  2 = </a:t>
            </a:r>
          </a:p>
        </p:txBody>
      </p:sp>
      <p:sp>
        <p:nvSpPr>
          <p:cNvPr id="20" name="Textfeld 19"/>
          <p:cNvSpPr txBox="1"/>
          <p:nvPr/>
        </p:nvSpPr>
        <p:spPr>
          <a:xfrm>
            <a:off x="5902135" y="3639646"/>
            <a:ext cx="1547218" cy="584775"/>
          </a:xfrm>
          <a:prstGeom prst="rect">
            <a:avLst/>
          </a:prstGeom>
          <a:noFill/>
        </p:spPr>
        <p:txBody>
          <a:bodyPr wrap="none" rtlCol="0">
            <a:spAutoFit/>
          </a:bodyPr>
          <a:lstStyle/>
          <a:p>
            <a:r>
              <a:rPr lang="de-DE" sz="3200" dirty="0">
                <a:latin typeface="Calibri" panose="020F0502020204030204" pitchFamily="34" charset="0"/>
              </a:rPr>
              <a:t>6 +      = </a:t>
            </a:r>
          </a:p>
        </p:txBody>
      </p:sp>
      <p:sp>
        <p:nvSpPr>
          <p:cNvPr id="21" name="Textfeld 20"/>
          <p:cNvSpPr txBox="1"/>
          <p:nvPr/>
        </p:nvSpPr>
        <p:spPr>
          <a:xfrm>
            <a:off x="6021537" y="5335784"/>
            <a:ext cx="1431802" cy="584775"/>
          </a:xfrm>
          <a:prstGeom prst="rect">
            <a:avLst/>
          </a:prstGeom>
          <a:noFill/>
        </p:spPr>
        <p:txBody>
          <a:bodyPr wrap="none" rtlCol="0">
            <a:spAutoFit/>
          </a:bodyPr>
          <a:lstStyle/>
          <a:p>
            <a:r>
              <a:rPr lang="de-DE" sz="3200" dirty="0">
                <a:latin typeface="Calibri" panose="020F0502020204030204" pitchFamily="34" charset="0"/>
              </a:rPr>
              <a:t>  +      = </a:t>
            </a:r>
          </a:p>
        </p:txBody>
      </p:sp>
      <p:sp>
        <p:nvSpPr>
          <p:cNvPr id="22" name="Rechteck 21"/>
          <p:cNvSpPr/>
          <p:nvPr/>
        </p:nvSpPr>
        <p:spPr bwMode="auto">
          <a:xfrm>
            <a:off x="7308304" y="1733040"/>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3" name="Rechteck 22"/>
          <p:cNvSpPr/>
          <p:nvPr/>
        </p:nvSpPr>
        <p:spPr bwMode="auto">
          <a:xfrm>
            <a:off x="7344830" y="5400259"/>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4" name="Rechteck 23"/>
          <p:cNvSpPr/>
          <p:nvPr/>
        </p:nvSpPr>
        <p:spPr bwMode="auto">
          <a:xfrm>
            <a:off x="6575690" y="5394920"/>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5" name="Rechteck 24"/>
          <p:cNvSpPr/>
          <p:nvPr/>
        </p:nvSpPr>
        <p:spPr bwMode="auto">
          <a:xfrm>
            <a:off x="5753865" y="5394920"/>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6" name="Rechteck 25"/>
          <p:cNvSpPr/>
          <p:nvPr/>
        </p:nvSpPr>
        <p:spPr bwMode="auto">
          <a:xfrm>
            <a:off x="6548229" y="3658731"/>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7" name="Rechteck 26"/>
          <p:cNvSpPr/>
          <p:nvPr/>
        </p:nvSpPr>
        <p:spPr bwMode="auto">
          <a:xfrm>
            <a:off x="7380312" y="3658731"/>
            <a:ext cx="432048" cy="482352"/>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29" name="Grafik 28" descr="Brezeln 1.jpg"/>
          <p:cNvPicPr>
            <a:picLocks noChangeAspect="1"/>
          </p:cNvPicPr>
          <p:nvPr/>
        </p:nvPicPr>
        <p:blipFill>
          <a:blip r:embed="rId4"/>
          <a:stretch>
            <a:fillRect/>
          </a:stretch>
        </p:blipFill>
        <p:spPr>
          <a:xfrm>
            <a:off x="1259632" y="3573016"/>
            <a:ext cx="1224136" cy="983497"/>
          </a:xfrm>
          <a:prstGeom prst="rect">
            <a:avLst/>
          </a:prstGeom>
        </p:spPr>
      </p:pic>
      <p:pic>
        <p:nvPicPr>
          <p:cNvPr id="30" name="Grafik 29" descr="Brezeln 2.jpg"/>
          <p:cNvPicPr>
            <a:picLocks noChangeAspect="1"/>
          </p:cNvPicPr>
          <p:nvPr/>
        </p:nvPicPr>
        <p:blipFill>
          <a:blip r:embed="rId5"/>
          <a:stretch>
            <a:fillRect/>
          </a:stretch>
        </p:blipFill>
        <p:spPr>
          <a:xfrm>
            <a:off x="2987824" y="3356992"/>
            <a:ext cx="627882" cy="1157657"/>
          </a:xfrm>
          <a:prstGeom prst="rect">
            <a:avLst/>
          </a:prstGeom>
        </p:spPr>
      </p:pic>
      <p:pic>
        <p:nvPicPr>
          <p:cNvPr id="31" name="Grafik 30" descr="Brezel 3.jpg"/>
          <p:cNvPicPr>
            <a:picLocks noChangeAspect="1"/>
          </p:cNvPicPr>
          <p:nvPr/>
        </p:nvPicPr>
        <p:blipFill>
          <a:blip r:embed="rId6"/>
          <a:stretch>
            <a:fillRect/>
          </a:stretch>
        </p:blipFill>
        <p:spPr>
          <a:xfrm>
            <a:off x="3923928" y="3273914"/>
            <a:ext cx="1152128" cy="1251986"/>
          </a:xfrm>
          <a:prstGeom prst="rect">
            <a:avLst/>
          </a:prstGeom>
        </p:spPr>
      </p:pic>
      <p:sp>
        <p:nvSpPr>
          <p:cNvPr id="32" name="Textfeld 31"/>
          <p:cNvSpPr txBox="1"/>
          <p:nvPr/>
        </p:nvSpPr>
        <p:spPr>
          <a:xfrm>
            <a:off x="1084357" y="6633318"/>
            <a:ext cx="2119491" cy="246221"/>
          </a:xfrm>
          <a:prstGeom prst="rect">
            <a:avLst/>
          </a:prstGeom>
          <a:noFill/>
        </p:spPr>
        <p:txBody>
          <a:bodyPr wrap="none" rtlCol="0">
            <a:spAutoFit/>
          </a:bodyPr>
          <a:lstStyle/>
          <a:p>
            <a:r>
              <a:rPr lang="de-DE" sz="1000" dirty="0">
                <a:latin typeface="Calibri" panose="020F0502020204030204" pitchFamily="34" charset="0"/>
              </a:rPr>
              <a:t>Quelle: Karoline </a:t>
            </a:r>
            <a:r>
              <a:rPr lang="de-DE" sz="1000" dirty="0" err="1">
                <a:latin typeface="Calibri" panose="020F0502020204030204" pitchFamily="34" charset="0"/>
              </a:rPr>
              <a:t>Mosen</a:t>
            </a:r>
            <a:r>
              <a:rPr lang="de-DE" sz="1000" dirty="0">
                <a:latin typeface="Calibri" panose="020F0502020204030204" pitchFamily="34" charset="0"/>
              </a:rPr>
              <a:t> für das DZLM</a:t>
            </a:r>
          </a:p>
        </p:txBody>
      </p:sp>
    </p:spTree>
    <p:extLst>
      <p:ext uri="{BB962C8B-B14F-4D97-AF65-F5344CB8AC3E}">
        <p14:creationId xmlns:p14="http://schemas.microsoft.com/office/powerpoint/2010/main" val="34833791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Problemaufriss</a:t>
            </a:r>
          </a:p>
        </p:txBody>
      </p:sp>
      <p:pic>
        <p:nvPicPr>
          <p:cNvPr id="3" name="Grafik 2" descr="Rechengeschichte Fantasiewelt.jpg"/>
          <p:cNvPicPr>
            <a:picLocks noChangeAspect="1"/>
          </p:cNvPicPr>
          <p:nvPr/>
        </p:nvPicPr>
        <p:blipFill>
          <a:blip r:embed="rId3"/>
          <a:stretch>
            <a:fillRect/>
          </a:stretch>
        </p:blipFill>
        <p:spPr>
          <a:xfrm>
            <a:off x="1187624" y="1196752"/>
            <a:ext cx="4912107" cy="5040560"/>
          </a:xfrm>
          <a:prstGeom prst="rect">
            <a:avLst/>
          </a:prstGeom>
        </p:spPr>
      </p:pic>
      <p:sp>
        <p:nvSpPr>
          <p:cNvPr id="5" name="Textfeld 4"/>
          <p:cNvSpPr txBox="1"/>
          <p:nvPr/>
        </p:nvSpPr>
        <p:spPr>
          <a:xfrm>
            <a:off x="6089656" y="6371727"/>
            <a:ext cx="2119491" cy="246221"/>
          </a:xfrm>
          <a:prstGeom prst="rect">
            <a:avLst/>
          </a:prstGeom>
          <a:noFill/>
        </p:spPr>
        <p:txBody>
          <a:bodyPr wrap="none" rtlCol="0">
            <a:spAutoFit/>
          </a:bodyPr>
          <a:lstStyle/>
          <a:p>
            <a:r>
              <a:rPr lang="de-DE" sz="1000" dirty="0">
                <a:latin typeface="Calibri" panose="020F0502020204030204" pitchFamily="34" charset="0"/>
              </a:rPr>
              <a:t>Quelle: Karoline </a:t>
            </a:r>
            <a:r>
              <a:rPr lang="de-DE" sz="1000" dirty="0" err="1">
                <a:latin typeface="Calibri" panose="020F0502020204030204" pitchFamily="34" charset="0"/>
              </a:rPr>
              <a:t>Mosen</a:t>
            </a:r>
            <a:r>
              <a:rPr lang="de-DE" sz="1000" dirty="0">
                <a:latin typeface="Calibri" panose="020F0502020204030204" pitchFamily="34" charset="0"/>
              </a:rPr>
              <a:t> für das DZLM</a:t>
            </a:r>
          </a:p>
        </p:txBody>
      </p:sp>
    </p:spTree>
    <p:extLst>
      <p:ext uri="{BB962C8B-B14F-4D97-AF65-F5344CB8AC3E}">
        <p14:creationId xmlns:p14="http://schemas.microsoft.com/office/powerpoint/2010/main" val="1755941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Inhaltsplatzhalter 4"/>
          <p:cNvSpPr>
            <a:spLocks noGrp="1"/>
          </p:cNvSpPr>
          <p:nvPr>
            <p:ph idx="17"/>
          </p:nvPr>
        </p:nvSpPr>
        <p:spPr>
          <a:prstGeom prst="rect">
            <a:avLst/>
          </a:prstGeom>
        </p:spPr>
        <p:txBody>
          <a:bodyPr/>
          <a:lstStyle/>
          <a:p>
            <a:r>
              <a:rPr lang="de-DE" b="1" dirty="0">
                <a:solidFill>
                  <a:schemeClr val="accent2"/>
                </a:solidFill>
              </a:rPr>
              <a:t>Diese Folie gehört mit zum Material und darf nicht entfernt werden.</a:t>
            </a:r>
          </a:p>
        </p:txBody>
      </p:sp>
      <p:sp>
        <p:nvSpPr>
          <p:cNvPr id="5" name="Titel 4"/>
          <p:cNvSpPr>
            <a:spLocks noGrp="1"/>
          </p:cNvSpPr>
          <p:nvPr>
            <p:ph type="title"/>
          </p:nvPr>
        </p:nvSpPr>
        <p:spPr/>
        <p:txBody>
          <a:bodyPr>
            <a:normAutofit fontScale="90000"/>
          </a:bodyPr>
          <a:lstStyle/>
          <a:p>
            <a:r>
              <a:rPr lang="de-DE" dirty="0"/>
              <a:t>Hinweise zu den Lizenzbedingungen</a:t>
            </a:r>
          </a:p>
        </p:txBody>
      </p:sp>
      <p:sp>
        <p:nvSpPr>
          <p:cNvPr id="13" name="Inhaltsplatzhalter 2"/>
          <p:cNvSpPr>
            <a:spLocks noGrp="1"/>
          </p:cNvSpPr>
          <p:nvPr>
            <p:ph idx="1"/>
          </p:nvPr>
        </p:nvSpPr>
        <p:spPr/>
        <p:txBody>
          <a:bodyPr>
            <a:normAutofit/>
          </a:bodyPr>
          <a:lstStyle/>
          <a:p>
            <a:r>
              <a:rPr lang="de-DE" dirty="0"/>
              <a:t>Dieses Material wurde von Elke Mirwald und Roland Rink für das Deutsche Zentrum für Lehrerbildung Mathematik (DZLM) konzipiert und kann, soweit nicht anderweitig gekennzeichnet, unter der </a:t>
            </a:r>
            <a:r>
              <a:rPr lang="de-DE" dirty="0">
                <a:solidFill>
                  <a:schemeClr val="accent1"/>
                </a:solidFill>
              </a:rPr>
              <a:t>Creative Commons Lizenz BY-SA: Namensnennung – Weitergabe unter gleichen Bedingungen 4.0 International </a:t>
            </a:r>
            <a:r>
              <a:rPr lang="de-DE" dirty="0"/>
              <a:t>weiterverwendet werden.</a:t>
            </a:r>
          </a:p>
          <a:p>
            <a:r>
              <a:rPr lang="de-DE" dirty="0"/>
              <a:t>Das bedeutet insbesondere: Alle Folien und Materialien können für Zwecke der Aus- und Fortbildung gerne genutzt werden – unter der Voraussetzung, dass immer die Quellenhinweise aufgeführt bleiben. </a:t>
            </a:r>
          </a:p>
          <a:p>
            <a:r>
              <a:rPr lang="de-DE" dirty="0"/>
              <a:t>Bildnachweise und Zitatquellen finden sich auf den jeweiligen Folien bzw. Zusatzmaterialien.</a:t>
            </a:r>
          </a:p>
          <a:p>
            <a:r>
              <a:rPr lang="de-DE" dirty="0"/>
              <a:t>Weitere Hinweise und Informationen zum DZLM finden Sie unter </a:t>
            </a:r>
            <a:r>
              <a:rPr lang="de-DE" dirty="0">
                <a:hlinkClick r:id="rId3"/>
              </a:rPr>
              <a:t>dzlm.de</a:t>
            </a:r>
            <a:r>
              <a:rPr lang="de-DE" dirty="0"/>
              <a:t>.</a:t>
            </a:r>
          </a:p>
        </p:txBody>
      </p:sp>
      <p:sp>
        <p:nvSpPr>
          <p:cNvPr id="12" name="Titel 1"/>
          <p:cNvSpPr txBox="1">
            <a:spLocks/>
          </p:cNvSpPr>
          <p:nvPr/>
        </p:nvSpPr>
        <p:spPr>
          <a:xfrm>
            <a:off x="323528" y="417587"/>
            <a:ext cx="8424936" cy="490861"/>
          </a:xfrm>
          <a:prstGeom prst="rect">
            <a:avLst/>
          </a:prstGeom>
        </p:spPr>
        <p:txBody>
          <a:bodyPr vert="horz" lIns="91440" tIns="45720" rIns="91440" bIns="45720" rtlCol="0" anchor="ctr">
            <a:normAutofit fontScale="97500" lnSpcReduction="10000"/>
          </a:bodyPr>
          <a:lstStyle>
            <a:lvl1pPr algn="l" rtl="0" eaLnBrk="1" fontAlgn="base" hangingPunct="1">
              <a:spcBef>
                <a:spcPct val="0"/>
              </a:spcBef>
              <a:spcAft>
                <a:spcPct val="0"/>
              </a:spcAft>
              <a:defRPr sz="2800" b="1">
                <a:solidFill>
                  <a:srgbClr val="327A86"/>
                </a:solidFill>
                <a:latin typeface="Calibri"/>
                <a:ea typeface="+mj-ea"/>
                <a:cs typeface="Calibri"/>
              </a:defRPr>
            </a:lvl1pPr>
            <a:lvl2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2pPr>
            <a:lvl3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3pPr>
            <a:lvl4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4pPr>
            <a:lvl5pPr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5pPr>
            <a:lvl6pPr marL="4572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6pPr>
            <a:lvl7pPr marL="9144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7pPr>
            <a:lvl8pPr marL="13716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8pPr>
            <a:lvl9pPr marL="1828800" algn="l" rtl="0" eaLnBrk="1" fontAlgn="base" hangingPunct="1">
              <a:spcBef>
                <a:spcPct val="0"/>
              </a:spcBef>
              <a:spcAft>
                <a:spcPct val="0"/>
              </a:spcAft>
              <a:defRPr sz="3200">
                <a:solidFill>
                  <a:schemeClr val="tx2"/>
                </a:solidFill>
                <a:latin typeface="Arial" charset="0"/>
                <a:ea typeface="ＭＳ Ｐゴシック" charset="-128"/>
                <a:cs typeface="ＭＳ Ｐゴシック" charset="-128"/>
              </a:defRPr>
            </a:lvl9pPr>
          </a:lstStyle>
          <a:p>
            <a:endParaRPr lang="de-DE" kern="0" dirty="0"/>
          </a:p>
        </p:txBody>
      </p:sp>
      <p:pic>
        <p:nvPicPr>
          <p:cNvPr id="14" name="Bild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728850" y="548680"/>
            <a:ext cx="1091622" cy="393700"/>
          </a:xfrm>
          <a:prstGeom prst="rect">
            <a:avLst/>
          </a:prstGeom>
        </p:spPr>
      </p:pic>
      <p:sp>
        <p:nvSpPr>
          <p:cNvPr id="2" name="Textfeld 1"/>
          <p:cNvSpPr txBox="1"/>
          <p:nvPr/>
        </p:nvSpPr>
        <p:spPr>
          <a:xfrm>
            <a:off x="3275856" y="0"/>
            <a:ext cx="5866557" cy="307777"/>
          </a:xfrm>
          <a:prstGeom prst="rect">
            <a:avLst/>
          </a:prstGeom>
          <a:solidFill>
            <a:schemeClr val="accent3"/>
          </a:solidFill>
        </p:spPr>
        <p:txBody>
          <a:bodyPr wrap="square" rtlCol="0">
            <a:spAutoFit/>
          </a:bodyPr>
          <a:lstStyle/>
          <a:p>
            <a:endParaRPr lang="de-DE" sz="1400" dirty="0">
              <a:latin typeface="Calibri" panose="020F0502020204030204" pitchFamily="34" charset="0"/>
            </a:endParaRPr>
          </a:p>
        </p:txBody>
      </p:sp>
    </p:spTree>
    <p:extLst>
      <p:ext uri="{BB962C8B-B14F-4D97-AF65-F5344CB8AC3E}">
        <p14:creationId xmlns:p14="http://schemas.microsoft.com/office/powerpoint/2010/main" val="10199323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a:spLocks noChangeArrowheads="1"/>
          </p:cNvSpPr>
          <p:nvPr/>
        </p:nvSpPr>
        <p:spPr bwMode="auto">
          <a:xfrm>
            <a:off x="1187624" y="2708275"/>
            <a:ext cx="7129289"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lgn="just" eaLnBrk="1" hangingPunct="1">
              <a:spcBef>
                <a:spcPct val="50000"/>
              </a:spcBef>
            </a:pPr>
            <a:r>
              <a:rPr lang="de-DE" altLang="de-DE" sz="2400" dirty="0">
                <a:latin typeface="Calibri" pitchFamily="34" charset="0"/>
                <a:cs typeface="Calibri" pitchFamily="34" charset="0"/>
              </a:rPr>
              <a:t>In der Literatur wird mehrfach beschrieben, dass Sachaufgaben, obwohl sie die gleiche arithmetische Struktur aufweisen wie reine Rechenaufgaben, um bis zu 30% schlechter gelöst werden (z. B. </a:t>
            </a:r>
            <a:r>
              <a:rPr lang="de-DE" altLang="de-DE" sz="2400" dirty="0" err="1">
                <a:latin typeface="Calibri" pitchFamily="34" charset="0"/>
                <a:cs typeface="Calibri" pitchFamily="34" charset="0"/>
              </a:rPr>
              <a:t>Reusser</a:t>
            </a:r>
            <a:r>
              <a:rPr lang="de-DE" altLang="de-DE" sz="2400" dirty="0">
                <a:latin typeface="Calibri" pitchFamily="34" charset="0"/>
                <a:cs typeface="Calibri" pitchFamily="34" charset="0"/>
              </a:rPr>
              <a:t> 1997).</a:t>
            </a:r>
          </a:p>
        </p:txBody>
      </p:sp>
      <p:sp>
        <p:nvSpPr>
          <p:cNvPr id="27650" name="Textfeld 2"/>
          <p:cNvSpPr txBox="1">
            <a:spLocks noChangeArrowheads="1"/>
          </p:cNvSpPr>
          <p:nvPr/>
        </p:nvSpPr>
        <p:spPr bwMode="auto">
          <a:xfrm>
            <a:off x="382473" y="1988840"/>
            <a:ext cx="324008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pPr>
            <a:r>
              <a:rPr lang="de-DE" altLang="de-DE" sz="2500" dirty="0">
                <a:solidFill>
                  <a:srgbClr val="327A86"/>
                </a:solidFill>
                <a:latin typeface="Calibri" pitchFamily="34" charset="0"/>
                <a:cs typeface="Calibri" pitchFamily="34" charset="0"/>
              </a:rPr>
              <a:t>Aber …</a:t>
            </a:r>
          </a:p>
        </p:txBody>
      </p:sp>
      <p:sp>
        <p:nvSpPr>
          <p:cNvPr id="3" name="Title 2"/>
          <p:cNvSpPr>
            <a:spLocks noGrp="1"/>
          </p:cNvSpPr>
          <p:nvPr>
            <p:ph type="title"/>
          </p:nvPr>
        </p:nvSpPr>
        <p:spPr/>
        <p:txBody>
          <a:bodyPr>
            <a:normAutofit fontScale="90000"/>
          </a:bodyPr>
          <a:lstStyle/>
          <a:p>
            <a:r>
              <a:rPr lang="de-DE" altLang="de-DE" dirty="0"/>
              <a:t>Problemaufriss</a:t>
            </a:r>
            <a:endParaRPr lang="de-D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bwMode="auto">
          <a:xfrm>
            <a:off x="-540568" y="1916832"/>
            <a:ext cx="554461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altLang="x-none" dirty="0">
                <a:latin typeface="Calibri" pitchFamily="34" charset="0"/>
                <a:cs typeface="Calibri" pitchFamily="34" charset="0"/>
              </a:rPr>
              <a:t>Einführung in das Modul</a:t>
            </a:r>
          </a:p>
          <a:p>
            <a:pPr marL="514350" indent="-514350">
              <a:buClr>
                <a:srgbClr val="327A86"/>
              </a:buClr>
              <a:buAutoNum type="arabicPeriod"/>
            </a:pPr>
            <a:r>
              <a:rPr lang="de-DE" dirty="0">
                <a:solidFill>
                  <a:srgbClr val="327A86"/>
                </a:solidFill>
                <a:latin typeface="Calibri" pitchFamily="34" charset="0"/>
                <a:cs typeface="Calibri" pitchFamily="34" charset="0"/>
              </a:rPr>
              <a:t>Begriff Sachrechnen</a:t>
            </a:r>
            <a:endParaRPr lang="de-DE" dirty="0">
              <a:solidFill>
                <a:srgbClr val="327A86"/>
              </a:solidFill>
            </a:endParaRPr>
          </a:p>
          <a:p>
            <a:pPr marL="514350" indent="-514350">
              <a:buClr>
                <a:srgbClr val="327A86"/>
              </a:buClr>
              <a:buAutoNum type="arabicPeriod"/>
            </a:pPr>
            <a:r>
              <a:rPr lang="de-DE" dirty="0"/>
              <a:t>Funktionen des Sachrechnens</a:t>
            </a:r>
          </a:p>
          <a:p>
            <a:pPr marL="514350" indent="-514350">
              <a:buClr>
                <a:srgbClr val="327A86"/>
              </a:buClr>
              <a:buAutoNum type="arabicPeriod"/>
            </a:pPr>
            <a:r>
              <a:rPr lang="de-DE" dirty="0"/>
              <a:t>Typen von Sachaufgaben</a:t>
            </a:r>
          </a:p>
          <a:p>
            <a:pPr marL="514350" indent="-514350">
              <a:buClr>
                <a:srgbClr val="327A86"/>
              </a:buClr>
              <a:buAutoNum type="arabicPeriod"/>
            </a:pPr>
            <a:r>
              <a:rPr lang="de-DE" dirty="0"/>
              <a:t>Vorbereitung Praxisphase </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Anmerkungen</a:t>
            </a:r>
          </a:p>
        </p:txBody>
      </p:sp>
      <p:sp>
        <p:nvSpPr>
          <p:cNvPr id="3" name="Rechteck 2"/>
          <p:cNvSpPr/>
          <p:nvPr/>
        </p:nvSpPr>
        <p:spPr>
          <a:xfrm>
            <a:off x="323528" y="879440"/>
            <a:ext cx="8640960" cy="5978560"/>
          </a:xfrm>
          <a:prstGeom prst="rect">
            <a:avLst/>
          </a:prstGeom>
        </p:spPr>
        <p:txBody>
          <a:bodyPr wrap="square">
            <a:spAutoFit/>
          </a:bodyPr>
          <a:lstStyle/>
          <a:p>
            <a:pPr>
              <a:spcAft>
                <a:spcPts val="600"/>
              </a:spcAft>
            </a:pPr>
            <a:r>
              <a:rPr lang="de-DE" altLang="de-DE" sz="1800" b="1" dirty="0">
                <a:latin typeface="Calibri" pitchFamily="34" charset="0"/>
                <a:cs typeface="Calibri" pitchFamily="34" charset="0"/>
              </a:rPr>
              <a:t>Klärung des Sachrechenbegriffes</a:t>
            </a:r>
          </a:p>
          <a:p>
            <a:pPr algn="just">
              <a:spcAft>
                <a:spcPts val="300"/>
              </a:spcAft>
            </a:pPr>
            <a:r>
              <a:rPr lang="de-DE" altLang="de-DE" sz="1600" dirty="0">
                <a:latin typeface="Calibri" pitchFamily="34" charset="0"/>
                <a:cs typeface="Calibri" pitchFamily="34" charset="0"/>
              </a:rPr>
              <a:t>1. Ausgehend von dieser Problematik soll nun zunächst geklärt werden, was unter dem Begriff „Sachrechnen“ zu verstehen ist. Hierzu bekommen die Teilnehmenden (TN) Kärtchen, auf denen jeder zunächst seine Begriffserklärung  vom „Sachrechnen“ festhält. Diese werden an einer Pinnwand gesammelt.</a:t>
            </a:r>
          </a:p>
          <a:p>
            <a:pPr algn="just"/>
            <a:r>
              <a:rPr lang="de-DE" altLang="de-DE" sz="1600" dirty="0">
                <a:latin typeface="Calibri" pitchFamily="34" charset="0"/>
                <a:cs typeface="Calibri" pitchFamily="34" charset="0"/>
              </a:rPr>
              <a:t>2. Es folgt ein theoretischer Input. Verschiedene Definitionen von Sachrechnen, zusammengetragen aus mathematikdidaktischer Literatur, werden vorgestellt, diskutiert und beispielhaft mit Aufgaben aus Lehrwerken der TN illustriert. Ziel dieser Phase ist, das „Spannungsdreieck Sachrechnen“ aufzuspannen. </a:t>
            </a:r>
          </a:p>
          <a:p>
            <a:pPr lvl="1" algn="just"/>
            <a:r>
              <a:rPr lang="de-DE" altLang="de-DE" sz="1600" i="1" dirty="0">
                <a:latin typeface="Calibri" pitchFamily="34" charset="0"/>
                <a:cs typeface="Calibri" pitchFamily="34" charset="0"/>
              </a:rPr>
              <a:t>Die Illustration erfolgt in diesem Material beispielhaft an Aufgaben aus dem LB Rechenwegen 4, S. 99 Fragestellung: „Wo finden wir den Bezug zur Wirklichkeit?“</a:t>
            </a:r>
          </a:p>
          <a:p>
            <a:pPr marL="742950" lvl="1" indent="-285750" algn="just">
              <a:buClr>
                <a:srgbClr val="327A86"/>
              </a:buClr>
              <a:buFont typeface="Wingdings" panose="05000000000000000000" pitchFamily="2" charset="2"/>
              <a:buChar char="§"/>
            </a:pPr>
            <a:r>
              <a:rPr lang="de-DE" altLang="de-DE" sz="1600" i="1" dirty="0">
                <a:latin typeface="Calibri" pitchFamily="34" charset="0"/>
                <a:cs typeface="Calibri" pitchFamily="34" charset="0"/>
              </a:rPr>
              <a:t>Umweltproblem und gleichzeitig ein sachunterrichtliches Thema (Koordinationsmöglichkeit beider Fächer)</a:t>
            </a:r>
          </a:p>
          <a:p>
            <a:pPr marL="742950" lvl="1" indent="-285750" algn="just">
              <a:buClr>
                <a:srgbClr val="327A86"/>
              </a:buClr>
              <a:buFont typeface="Wingdings" panose="05000000000000000000" pitchFamily="2" charset="2"/>
              <a:buChar char="§"/>
            </a:pPr>
            <a:r>
              <a:rPr lang="de-DE" altLang="de-DE" sz="1600" i="1" dirty="0">
                <a:latin typeface="Calibri" pitchFamily="34" charset="0"/>
                <a:cs typeface="Calibri" pitchFamily="34" charset="0"/>
              </a:rPr>
              <a:t>Problem: Täglicher Müll</a:t>
            </a:r>
          </a:p>
          <a:p>
            <a:pPr marL="742950" lvl="1" indent="-285750" algn="just">
              <a:buClr>
                <a:srgbClr val="327A86"/>
              </a:buClr>
              <a:buFont typeface="Wingdings" panose="05000000000000000000" pitchFamily="2" charset="2"/>
              <a:buChar char="§"/>
            </a:pPr>
            <a:r>
              <a:rPr lang="de-DE" altLang="de-DE" sz="1600" i="1" dirty="0">
                <a:latin typeface="Calibri" pitchFamily="34" charset="0"/>
                <a:cs typeface="Calibri" pitchFamily="34" charset="0"/>
              </a:rPr>
              <a:t>Problem der Erwachsenen</a:t>
            </a:r>
          </a:p>
          <a:p>
            <a:pPr marL="742950" lvl="1" indent="-285750" algn="just">
              <a:buClr>
                <a:srgbClr val="327A86"/>
              </a:buClr>
              <a:buFont typeface="Wingdings" panose="05000000000000000000" pitchFamily="2" charset="2"/>
              <a:buChar char="§"/>
            </a:pPr>
            <a:r>
              <a:rPr lang="de-DE" altLang="de-DE" sz="1600" i="1" dirty="0">
                <a:latin typeface="Calibri" pitchFamily="34" charset="0"/>
                <a:cs typeface="Calibri" pitchFamily="34" charset="0"/>
              </a:rPr>
              <a:t>Welche Möglichkeiten haben die Kinder, mit dem  Müll  umzugehen bzw. Müll zu vermeiden?</a:t>
            </a:r>
          </a:p>
          <a:p>
            <a:pPr algn="just">
              <a:spcAft>
                <a:spcPts val="300"/>
              </a:spcAft>
            </a:pPr>
            <a:r>
              <a:rPr lang="de-DE" altLang="de-DE" sz="1600" dirty="0">
                <a:latin typeface="Calibri" pitchFamily="34" charset="0"/>
                <a:cs typeface="Calibri" pitchFamily="34" charset="0"/>
              </a:rPr>
              <a:t>3. Im Anschluss werden die TN gebeten, sich mit ihrer Begriffserklärung in das Spannungsfeld einzuordnen. Dieser Abschnitt schließt mit einer Diskussion über die durch die Zuordnung entstandenen Auffälligkeiten ab. Clustern die TN ihre Kärtchen an einen bestimmten Punkt des Dreiecks? </a:t>
            </a:r>
          </a:p>
          <a:p>
            <a:pPr algn="just">
              <a:spcAft>
                <a:spcPts val="300"/>
              </a:spcAft>
            </a:pPr>
            <a:r>
              <a:rPr lang="de-DE" altLang="de-DE" sz="1600" dirty="0">
                <a:latin typeface="Calibri" pitchFamily="34" charset="0"/>
                <a:cs typeface="Calibri" pitchFamily="34" charset="0"/>
              </a:rPr>
              <a:t>4. Diskussion zur Auffälligkeit: Sind an einer Ecke besonders wenig oder gar keine Kärtchen? </a:t>
            </a:r>
          </a:p>
          <a:p>
            <a:pPr algn="just"/>
            <a:r>
              <a:rPr lang="de-DE" altLang="de-DE" sz="1600" dirty="0">
                <a:latin typeface="Calibri" pitchFamily="34" charset="0"/>
                <a:cs typeface="Calibri" pitchFamily="34" charset="0"/>
              </a:rPr>
              <a:t>5. </a:t>
            </a:r>
            <a:r>
              <a:rPr lang="de-DE" altLang="de-DE" sz="1600" b="1" dirty="0">
                <a:latin typeface="Calibri" pitchFamily="34" charset="0"/>
                <a:cs typeface="Calibri" pitchFamily="34" charset="0"/>
              </a:rPr>
              <a:t>Ziel dieser Diskussion</a:t>
            </a:r>
            <a:r>
              <a:rPr lang="de-DE" altLang="de-DE" sz="1600" dirty="0">
                <a:latin typeface="Calibri" pitchFamily="34" charset="0"/>
                <a:cs typeface="Calibri" pitchFamily="34" charset="0"/>
              </a:rPr>
              <a:t>: Die TN sollen ihr Verständnis von dem, was unter Sachrechnen zu verstehen ist, erweitern und werden dadurch auf die Ziele und Funktionen des Sachrechnens vorbereitet.</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468560" y="2132856"/>
            <a:ext cx="8352928" cy="187220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31747" name="Rechteck 2"/>
          <p:cNvSpPr>
            <a:spLocks noChangeArrowheads="1"/>
          </p:cNvSpPr>
          <p:nvPr/>
        </p:nvSpPr>
        <p:spPr bwMode="auto">
          <a:xfrm>
            <a:off x="323528" y="2276872"/>
            <a:ext cx="6984776"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pPr>
            <a:r>
              <a:rPr lang="de-DE" altLang="de-DE" sz="2400" b="1" dirty="0">
                <a:latin typeface="Calibri" pitchFamily="34" charset="0"/>
                <a:cs typeface="Calibri" pitchFamily="34" charset="0"/>
              </a:rPr>
              <a:t>Sachrechnen</a:t>
            </a:r>
            <a:r>
              <a:rPr lang="de-DE" altLang="de-DE" sz="2400" dirty="0">
                <a:latin typeface="Calibri" pitchFamily="34" charset="0"/>
                <a:cs typeface="Calibri" pitchFamily="34" charset="0"/>
              </a:rPr>
              <a:t>: Was ist das eigentlich? </a:t>
            </a:r>
          </a:p>
          <a:p>
            <a:pPr algn="just" eaLnBrk="1" hangingPunct="1">
              <a:spcBef>
                <a:spcPct val="50000"/>
              </a:spcBef>
            </a:pPr>
            <a:r>
              <a:rPr lang="de-DE" altLang="de-DE" sz="2400" dirty="0">
                <a:latin typeface="Calibri" pitchFamily="34" charset="0"/>
                <a:cs typeface="Calibri" pitchFamily="34" charset="0"/>
              </a:rPr>
              <a:t>Finden Sie eine Begriffserklärung und schreiben Sie sie auf die bereitliegenden Kärtchen.</a:t>
            </a:r>
          </a:p>
          <a:p>
            <a:pPr eaLnBrk="1" hangingPunct="1">
              <a:spcBef>
                <a:spcPct val="50000"/>
              </a:spcBef>
            </a:pPr>
            <a:endParaRPr lang="de-DE" altLang="de-DE" sz="2400" dirty="0">
              <a:latin typeface="Calibri" pitchFamily="34" charset="0"/>
              <a:cs typeface="Calibri" pitchFamily="34" charset="0"/>
            </a:endParaRPr>
          </a:p>
        </p:txBody>
      </p:sp>
      <p:sp>
        <p:nvSpPr>
          <p:cNvPr id="2" name="Title 1"/>
          <p:cNvSpPr>
            <a:spLocks noGrp="1"/>
          </p:cNvSpPr>
          <p:nvPr>
            <p:ph type="title"/>
          </p:nvPr>
        </p:nvSpPr>
        <p:spPr/>
        <p:txBody>
          <a:bodyPr>
            <a:normAutofit fontScale="90000"/>
          </a:bodyPr>
          <a:lstStyle/>
          <a:p>
            <a:r>
              <a:rPr lang="de-DE" dirty="0"/>
              <a:t>Auftrag</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5" name="Abgerundete rechteckige Legende 4"/>
          <p:cNvSpPr/>
          <p:nvPr/>
        </p:nvSpPr>
        <p:spPr>
          <a:xfrm>
            <a:off x="2411760" y="1988840"/>
            <a:ext cx="4572508" cy="2347020"/>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der Oberbegriff für die Auseinandersetzung mit Aufgaben, die einen Bezug zur Wirklichkeit aufweisen.</a:t>
            </a:r>
          </a:p>
          <a:p>
            <a:pPr algn="r" eaLnBrk="1" hangingPunct="1">
              <a:spcBef>
                <a:spcPct val="50000"/>
              </a:spcBef>
            </a:pPr>
            <a:r>
              <a:rPr lang="de-DE" altLang="de-DE" sz="1200" dirty="0">
                <a:solidFill>
                  <a:schemeClr val="bg1"/>
                </a:solidFill>
                <a:latin typeface="Calibri" pitchFamily="34" charset="0"/>
                <a:cs typeface="Calibri" pitchFamily="34" charset="0"/>
              </a:rPr>
              <a:t>(Spiegel et al., 2006, S. 74)</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8" name="Abgerundete rechteckige Legende 7"/>
          <p:cNvSpPr/>
          <p:nvPr/>
        </p:nvSpPr>
        <p:spPr>
          <a:xfrm>
            <a:off x="2411760" y="1988840"/>
            <a:ext cx="4572508" cy="2347020"/>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der Oberbegriff für die Auseinandersetzung mit Aufgaben, die einen </a:t>
            </a:r>
            <a:r>
              <a:rPr lang="de-DE" altLang="de-DE" sz="1800" b="1" dirty="0">
                <a:solidFill>
                  <a:srgbClr val="327A86"/>
                </a:solidFill>
                <a:latin typeface="Calibri" pitchFamily="34" charset="0"/>
                <a:cs typeface="Calibri" pitchFamily="34" charset="0"/>
              </a:rPr>
              <a:t>Bezug zur Wirklichkeit </a:t>
            </a:r>
            <a:r>
              <a:rPr lang="de-DE" altLang="de-DE" sz="1800" dirty="0">
                <a:solidFill>
                  <a:schemeClr val="bg1"/>
                </a:solidFill>
                <a:latin typeface="Calibri" pitchFamily="34" charset="0"/>
                <a:cs typeface="Calibri" pitchFamily="34" charset="0"/>
              </a:rPr>
              <a:t>aufweisen.</a:t>
            </a:r>
          </a:p>
          <a:p>
            <a:pPr algn="r" eaLnBrk="1" hangingPunct="1">
              <a:spcBef>
                <a:spcPct val="50000"/>
              </a:spcBef>
            </a:pPr>
            <a:r>
              <a:rPr lang="de-DE" altLang="de-DE" sz="1200" dirty="0">
                <a:solidFill>
                  <a:schemeClr val="bg1"/>
                </a:solidFill>
                <a:latin typeface="Calibri" pitchFamily="34" charset="0"/>
                <a:cs typeface="Calibri" pitchFamily="34" charset="0"/>
              </a:rPr>
              <a:t>(Spiegel et al., 2006, S. 74)</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5" name="Abgerundete rechteckige Legende 4"/>
          <p:cNvSpPr/>
          <p:nvPr/>
        </p:nvSpPr>
        <p:spPr>
          <a:xfrm>
            <a:off x="2411760" y="1988840"/>
            <a:ext cx="4104456" cy="2347020"/>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das Bearbeiten von Aufgaben […], die eine Situation aus dem Erfahrungsbereich der Schüler </a:t>
            </a:r>
            <a:br>
              <a:rPr lang="de-DE" altLang="de-DE" sz="1800" dirty="0">
                <a:solidFill>
                  <a:schemeClr val="bg1"/>
                </a:solidFill>
                <a:latin typeface="Calibri" pitchFamily="34" charset="0"/>
                <a:cs typeface="Calibri" pitchFamily="34" charset="0"/>
              </a:rPr>
            </a:br>
            <a:r>
              <a:rPr lang="de-DE" altLang="de-DE" sz="1800" dirty="0">
                <a:solidFill>
                  <a:schemeClr val="bg1"/>
                </a:solidFill>
                <a:latin typeface="Calibri" pitchFamily="34" charset="0"/>
                <a:cs typeface="Calibri" pitchFamily="34" charset="0"/>
              </a:rPr>
              <a:t>oder aus dem realen Leben beschreiben. </a:t>
            </a:r>
          </a:p>
          <a:p>
            <a:pPr algn="r" eaLnBrk="1" hangingPunct="1">
              <a:spcBef>
                <a:spcPct val="50000"/>
              </a:spcBef>
            </a:pPr>
            <a:r>
              <a:rPr lang="de-DE" altLang="de-DE" sz="1200" dirty="0">
                <a:solidFill>
                  <a:schemeClr val="bg1"/>
                </a:solidFill>
                <a:latin typeface="Calibri" pitchFamily="34" charset="0"/>
                <a:cs typeface="Calibri" pitchFamily="34" charset="0"/>
              </a:rPr>
              <a:t>(Franke 2003, S. 5)</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5" name="Abgerundete rechteckige Legende 4"/>
          <p:cNvSpPr/>
          <p:nvPr/>
        </p:nvSpPr>
        <p:spPr>
          <a:xfrm>
            <a:off x="2411760" y="1988840"/>
            <a:ext cx="3960440" cy="2347020"/>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das Bearbeiten von Aufgaben […], die eine Situation aus dem </a:t>
            </a:r>
            <a:r>
              <a:rPr lang="de-DE" altLang="de-DE" sz="1800" b="1" dirty="0">
                <a:solidFill>
                  <a:srgbClr val="327A86"/>
                </a:solidFill>
                <a:latin typeface="Calibri" pitchFamily="34" charset="0"/>
                <a:cs typeface="Calibri" pitchFamily="34" charset="0"/>
              </a:rPr>
              <a:t>Erfahrungsbereich der Schüler </a:t>
            </a:r>
            <a:br>
              <a:rPr lang="de-DE" altLang="de-DE" sz="1800" dirty="0">
                <a:solidFill>
                  <a:srgbClr val="FF0000"/>
                </a:solidFill>
                <a:latin typeface="Calibri" pitchFamily="34" charset="0"/>
                <a:cs typeface="Calibri" pitchFamily="34" charset="0"/>
              </a:rPr>
            </a:br>
            <a:r>
              <a:rPr lang="de-DE" altLang="de-DE" sz="1800" dirty="0">
                <a:solidFill>
                  <a:schemeClr val="bg1"/>
                </a:solidFill>
                <a:latin typeface="Calibri" pitchFamily="34" charset="0"/>
                <a:cs typeface="Calibri" pitchFamily="34" charset="0"/>
              </a:rPr>
              <a:t>oder aus dem realen Leben beschreiben. </a:t>
            </a:r>
          </a:p>
          <a:p>
            <a:pPr algn="r" eaLnBrk="1" hangingPunct="1">
              <a:spcBef>
                <a:spcPct val="50000"/>
              </a:spcBef>
            </a:pPr>
            <a:r>
              <a:rPr lang="de-DE" altLang="de-DE" sz="1200" dirty="0">
                <a:solidFill>
                  <a:schemeClr val="bg1"/>
                </a:solidFill>
                <a:latin typeface="Calibri" pitchFamily="34" charset="0"/>
                <a:cs typeface="Calibri" pitchFamily="34" charset="0"/>
              </a:rPr>
              <a:t>(Franke 2003, S. 5)</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6" name="Abgerundete rechteckige Legende 5"/>
          <p:cNvSpPr/>
          <p:nvPr/>
        </p:nvSpPr>
        <p:spPr>
          <a:xfrm>
            <a:off x="2411760" y="1988840"/>
            <a:ext cx="4608512" cy="2640488"/>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ctr" eaLnBrk="1" hangingPunct="1">
              <a:spcBef>
                <a:spcPct val="50000"/>
              </a:spcBef>
            </a:pPr>
            <a:endParaRPr lang="de-DE" altLang="de-DE" sz="1800" dirty="0">
              <a:solidFill>
                <a:schemeClr val="bg1"/>
              </a:solidFill>
              <a:latin typeface="Calibri" pitchFamily="34" charset="0"/>
              <a:cs typeface="Calibri" pitchFamily="34" charset="0"/>
            </a:endParaRPr>
          </a:p>
          <a:p>
            <a:pPr algn="just" eaLnBrk="1" hangingPunct="1">
              <a:spcBef>
                <a:spcPct val="50000"/>
              </a:spcBef>
            </a:pPr>
            <a:r>
              <a:rPr lang="de-DE" altLang="de-DE" sz="1800" dirty="0">
                <a:solidFill>
                  <a:schemeClr val="bg1"/>
                </a:solidFill>
                <a:latin typeface="Calibri" pitchFamily="34" charset="0"/>
                <a:cs typeface="Calibri" pitchFamily="34" charset="0"/>
              </a:rPr>
              <a:t>Sachrechnen besteht aus dem Entdecken mathematischer Zusammenhänge in der Lebenswirklichkeit und dem Anwenden dieser Zusammenhänge auf die Lebenswirklichkeit. </a:t>
            </a:r>
          </a:p>
          <a:p>
            <a:pPr algn="r" eaLnBrk="1" hangingPunct="1">
              <a:spcBef>
                <a:spcPct val="50000"/>
              </a:spcBef>
            </a:pPr>
            <a:r>
              <a:rPr lang="de-DE" altLang="de-DE" sz="1200" dirty="0">
                <a:solidFill>
                  <a:schemeClr val="bg1"/>
                </a:solidFill>
                <a:latin typeface="Calibri" pitchFamily="34" charset="0"/>
                <a:cs typeface="Calibri" pitchFamily="34" charset="0"/>
              </a:rPr>
              <a:t>(</a:t>
            </a:r>
            <a:r>
              <a:rPr lang="de-DE" altLang="de-DE" sz="1200" dirty="0" err="1">
                <a:solidFill>
                  <a:schemeClr val="bg1"/>
                </a:solidFill>
                <a:latin typeface="Calibri" pitchFamily="34" charset="0"/>
                <a:cs typeface="Calibri" pitchFamily="34" charset="0"/>
              </a:rPr>
              <a:t>Lewe</a:t>
            </a:r>
            <a:r>
              <a:rPr lang="de-DE" altLang="de-DE" sz="1200" dirty="0">
                <a:solidFill>
                  <a:schemeClr val="bg1"/>
                </a:solidFill>
                <a:latin typeface="Calibri" pitchFamily="34" charset="0"/>
                <a:cs typeface="Calibri" pitchFamily="34" charset="0"/>
              </a:rPr>
              <a:t> 2001)</a:t>
            </a:r>
          </a:p>
          <a:p>
            <a:pPr algn="ctr" eaLnBrk="1" hangingPunct="1">
              <a:spcBef>
                <a:spcPct val="50000"/>
              </a:spcBef>
            </a:pPr>
            <a:endParaRPr lang="de-DE" altLang="de-DE" sz="1800" dirty="0">
              <a:solidFill>
                <a:schemeClr val="bg1"/>
              </a:solidFill>
              <a:latin typeface="Calibri" pitchFamily="34" charset="0"/>
              <a:cs typeface="Calibri"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6" name="Abgerundete rechteckige Legende 5"/>
          <p:cNvSpPr/>
          <p:nvPr/>
        </p:nvSpPr>
        <p:spPr>
          <a:xfrm>
            <a:off x="2411760" y="1988840"/>
            <a:ext cx="4608512" cy="2640488"/>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ctr" eaLnBrk="1" hangingPunct="1">
              <a:spcBef>
                <a:spcPct val="50000"/>
              </a:spcBef>
            </a:pPr>
            <a:endParaRPr lang="de-DE" altLang="de-DE" sz="1800" dirty="0">
              <a:solidFill>
                <a:schemeClr val="bg1"/>
              </a:solidFill>
              <a:latin typeface="Calibri" pitchFamily="34" charset="0"/>
              <a:cs typeface="Calibri" pitchFamily="34" charset="0"/>
            </a:endParaRPr>
          </a:p>
          <a:p>
            <a:pPr algn="just" eaLnBrk="1" hangingPunct="1">
              <a:spcBef>
                <a:spcPct val="50000"/>
              </a:spcBef>
            </a:pPr>
            <a:r>
              <a:rPr lang="de-DE" altLang="de-DE" sz="1800" dirty="0">
                <a:solidFill>
                  <a:schemeClr val="bg1"/>
                </a:solidFill>
                <a:latin typeface="Calibri" pitchFamily="34" charset="0"/>
                <a:cs typeface="Calibri" pitchFamily="34" charset="0"/>
              </a:rPr>
              <a:t>Sachrechnen besteht aus dem Entdecken </a:t>
            </a:r>
            <a:r>
              <a:rPr lang="de-DE" altLang="de-DE" sz="1800" b="1" dirty="0">
                <a:solidFill>
                  <a:srgbClr val="327A86"/>
                </a:solidFill>
                <a:latin typeface="Calibri" pitchFamily="34" charset="0"/>
                <a:cs typeface="Calibri" pitchFamily="34" charset="0"/>
              </a:rPr>
              <a:t>mathematischer Zusammenhänge</a:t>
            </a:r>
            <a:r>
              <a:rPr lang="de-DE" altLang="de-DE" sz="1800" dirty="0">
                <a:solidFill>
                  <a:srgbClr val="FF0000"/>
                </a:solidFill>
                <a:latin typeface="Calibri" pitchFamily="34" charset="0"/>
                <a:cs typeface="Calibri" pitchFamily="34" charset="0"/>
              </a:rPr>
              <a:t> </a:t>
            </a:r>
            <a:r>
              <a:rPr lang="de-DE" altLang="de-DE" sz="1800" dirty="0">
                <a:solidFill>
                  <a:schemeClr val="bg1"/>
                </a:solidFill>
                <a:latin typeface="Calibri" pitchFamily="34" charset="0"/>
                <a:cs typeface="Calibri" pitchFamily="34" charset="0"/>
              </a:rPr>
              <a:t>in der Lebenswirklichkeit und dem Anwenden dieser Zusammenhänge auf die </a:t>
            </a:r>
            <a:r>
              <a:rPr lang="de-DE" altLang="de-DE" sz="1800" b="1" dirty="0">
                <a:solidFill>
                  <a:srgbClr val="327A86"/>
                </a:solidFill>
                <a:latin typeface="Calibri" pitchFamily="34" charset="0"/>
                <a:cs typeface="Calibri" pitchFamily="34" charset="0"/>
              </a:rPr>
              <a:t>Lebenswirklichkeit</a:t>
            </a:r>
            <a:r>
              <a:rPr lang="de-DE" altLang="de-DE" sz="1800" dirty="0">
                <a:solidFill>
                  <a:schemeClr val="bg1"/>
                </a:solidFill>
                <a:latin typeface="Calibri" pitchFamily="34" charset="0"/>
                <a:cs typeface="Calibri" pitchFamily="34" charset="0"/>
              </a:rPr>
              <a:t>. </a:t>
            </a:r>
          </a:p>
          <a:p>
            <a:pPr algn="r" eaLnBrk="1" hangingPunct="1">
              <a:spcBef>
                <a:spcPct val="50000"/>
              </a:spcBef>
            </a:pPr>
            <a:r>
              <a:rPr lang="de-DE" altLang="de-DE" sz="1200" dirty="0">
                <a:solidFill>
                  <a:schemeClr val="bg1"/>
                </a:solidFill>
                <a:latin typeface="Calibri" pitchFamily="34" charset="0"/>
                <a:cs typeface="Calibri" pitchFamily="34" charset="0"/>
              </a:rPr>
              <a:t>(</a:t>
            </a:r>
            <a:r>
              <a:rPr lang="de-DE" altLang="de-DE" sz="1200" dirty="0" err="1">
                <a:solidFill>
                  <a:schemeClr val="bg1"/>
                </a:solidFill>
                <a:latin typeface="Calibri" pitchFamily="34" charset="0"/>
                <a:cs typeface="Calibri" pitchFamily="34" charset="0"/>
              </a:rPr>
              <a:t>Lewe</a:t>
            </a:r>
            <a:r>
              <a:rPr lang="de-DE" altLang="de-DE" sz="1200" dirty="0">
                <a:solidFill>
                  <a:schemeClr val="bg1"/>
                </a:solidFill>
                <a:latin typeface="Calibri" pitchFamily="34" charset="0"/>
                <a:cs typeface="Calibri" pitchFamily="34" charset="0"/>
              </a:rPr>
              <a:t> 2001)</a:t>
            </a:r>
          </a:p>
          <a:p>
            <a:pPr algn="ctr" eaLnBrk="1" hangingPunct="1">
              <a:spcBef>
                <a:spcPct val="50000"/>
              </a:spcBef>
            </a:pPr>
            <a:endParaRPr lang="de-DE" altLang="de-DE" sz="1800" dirty="0">
              <a:solidFill>
                <a:schemeClr val="bg1"/>
              </a:solidFill>
              <a:latin typeface="Calibri" pitchFamily="34" charset="0"/>
              <a:cs typeface="Calibri"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Zum Umgang mit den Folien</a:t>
            </a:r>
          </a:p>
        </p:txBody>
      </p:sp>
      <p:sp>
        <p:nvSpPr>
          <p:cNvPr id="3" name="Inhaltsplatzhalter 2"/>
          <p:cNvSpPr>
            <a:spLocks noGrp="1"/>
          </p:cNvSpPr>
          <p:nvPr>
            <p:ph idx="4294967295"/>
          </p:nvPr>
        </p:nvSpPr>
        <p:spPr>
          <a:xfrm>
            <a:off x="324048" y="908050"/>
            <a:ext cx="8280400" cy="5257800"/>
          </a:xfrm>
        </p:spPr>
        <p:txBody>
          <a:bodyPr/>
          <a:lstStyle/>
          <a:p>
            <a:pPr marL="0" indent="0">
              <a:buNone/>
            </a:pPr>
            <a:r>
              <a:rPr lang="de-DE" sz="2000" dirty="0"/>
              <a:t>In den Folien werden ggf. folgende Farbcodes für Funktionen verwendet:</a:t>
            </a:r>
          </a:p>
          <a:p>
            <a:r>
              <a:rPr lang="de-DE" dirty="0"/>
              <a:t>eingeblendete Folien:</a:t>
            </a:r>
          </a:p>
          <a:p>
            <a:endParaRPr lang="de-DE" sz="2000" dirty="0"/>
          </a:p>
          <a:p>
            <a:endParaRPr lang="de-DE" sz="2000" dirty="0"/>
          </a:p>
          <a:p>
            <a:endParaRPr lang="de-DE" sz="2000" dirty="0"/>
          </a:p>
          <a:p>
            <a:r>
              <a:rPr lang="de-DE" dirty="0"/>
              <a:t>a</a:t>
            </a:r>
            <a:r>
              <a:rPr lang="de-DE" sz="2000" dirty="0"/>
              <a:t>usgeblendete Folien:</a:t>
            </a:r>
          </a:p>
          <a:p>
            <a:endParaRPr lang="de-DE" dirty="0"/>
          </a:p>
          <a:p>
            <a:pPr marL="0" indent="0">
              <a:buNone/>
            </a:pPr>
            <a:br>
              <a:rPr lang="de-DE" dirty="0"/>
            </a:br>
            <a:endParaRPr lang="de-DE" dirty="0"/>
          </a:p>
          <a:p>
            <a:r>
              <a:rPr lang="de-DE" dirty="0"/>
              <a:t>auf den Folien:</a:t>
            </a:r>
            <a:endParaRPr lang="de-DE" sz="2000" dirty="0"/>
          </a:p>
        </p:txBody>
      </p:sp>
      <p:pic>
        <p:nvPicPr>
          <p:cNvPr id="1027" name="Picture 3"/>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395536" y="2393476"/>
            <a:ext cx="4716000" cy="1648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8" name="Picture 4"/>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395536" y="3614494"/>
            <a:ext cx="4716000" cy="1718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395536" y="4100231"/>
            <a:ext cx="4716000" cy="17188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Inhaltsplatzhalter 2"/>
          <p:cNvSpPr txBox="1">
            <a:spLocks/>
          </p:cNvSpPr>
          <p:nvPr/>
        </p:nvSpPr>
        <p:spPr bwMode="auto">
          <a:xfrm>
            <a:off x="5220072" y="1772816"/>
            <a:ext cx="1944216"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Standard-Layout</a:t>
            </a:r>
          </a:p>
        </p:txBody>
      </p:sp>
      <p:sp>
        <p:nvSpPr>
          <p:cNvPr id="10" name="Inhaltsplatzhalter 2"/>
          <p:cNvSpPr txBox="1">
            <a:spLocks/>
          </p:cNvSpPr>
          <p:nvPr/>
        </p:nvSpPr>
        <p:spPr bwMode="auto">
          <a:xfrm>
            <a:off x="5220072" y="2276872"/>
            <a:ext cx="3435118"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Strukturfolie (für Fortbildende)</a:t>
            </a:r>
          </a:p>
        </p:txBody>
      </p:sp>
      <p:sp>
        <p:nvSpPr>
          <p:cNvPr id="11" name="Inhaltsplatzhalter 2"/>
          <p:cNvSpPr txBox="1">
            <a:spLocks/>
          </p:cNvSpPr>
          <p:nvPr/>
        </p:nvSpPr>
        <p:spPr bwMode="auto">
          <a:xfrm>
            <a:off x="5220072" y="3501008"/>
            <a:ext cx="3707980"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Hintergrundwissen (für Fortbildende)</a:t>
            </a:r>
          </a:p>
        </p:txBody>
      </p:sp>
      <p:sp>
        <p:nvSpPr>
          <p:cNvPr id="12" name="Inhaltsplatzhalter 2"/>
          <p:cNvSpPr txBox="1">
            <a:spLocks/>
          </p:cNvSpPr>
          <p:nvPr/>
        </p:nvSpPr>
        <p:spPr bwMode="auto">
          <a:xfrm>
            <a:off x="5220072" y="4005064"/>
            <a:ext cx="4002972"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solidFill>
                  <a:srgbClr val="000000"/>
                </a:solidFill>
              </a:rPr>
              <a:t>Mögliche Vertiefung (für Teilnehmende)</a:t>
            </a:r>
          </a:p>
        </p:txBody>
      </p:sp>
      <p:sp>
        <p:nvSpPr>
          <p:cNvPr id="13" name="Rechteck 12"/>
          <p:cNvSpPr/>
          <p:nvPr/>
        </p:nvSpPr>
        <p:spPr>
          <a:xfrm>
            <a:off x="2987824" y="5013176"/>
            <a:ext cx="2088232" cy="496800"/>
          </a:xfrm>
          <a:prstGeom prst="rect">
            <a:avLst/>
          </a:prstGeom>
          <a:solidFill>
            <a:srgbClr val="327A86">
              <a:alpha val="24706"/>
            </a:srgbClr>
          </a:solidFill>
          <a:ln>
            <a:noFill/>
          </a:ln>
        </p:spPr>
        <p:txBody>
          <a:bodyPr wrap="square">
            <a:spAutoFit/>
          </a:bodyPr>
          <a:lstStyle/>
          <a:p>
            <a:pPr algn="ctr">
              <a:spcAft>
                <a:spcPts val="0"/>
              </a:spcAft>
              <a:buNone/>
            </a:pPr>
            <a:r>
              <a:rPr lang="de-DE" sz="2000" dirty="0">
                <a:latin typeface="Calibri" charset="0"/>
                <a:ea typeface="Times New Roman" charset="0"/>
                <a:cs typeface="Times New Roman" charset="0"/>
              </a:rPr>
              <a:t>xxx</a:t>
            </a:r>
          </a:p>
        </p:txBody>
      </p:sp>
      <p:sp>
        <p:nvSpPr>
          <p:cNvPr id="14" name="Inhaltsplatzhalter 2"/>
          <p:cNvSpPr txBox="1">
            <a:spLocks/>
          </p:cNvSpPr>
          <p:nvPr/>
        </p:nvSpPr>
        <p:spPr bwMode="auto">
          <a:xfrm>
            <a:off x="5220072" y="5039636"/>
            <a:ext cx="2687475"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Aktivität für Teilnehmende</a:t>
            </a:r>
          </a:p>
        </p:txBody>
      </p:sp>
      <p:sp>
        <p:nvSpPr>
          <p:cNvPr id="15" name="Textfeld 14"/>
          <p:cNvSpPr txBox="1"/>
          <p:nvPr/>
        </p:nvSpPr>
        <p:spPr>
          <a:xfrm>
            <a:off x="2987824" y="5733256"/>
            <a:ext cx="2088232" cy="489266"/>
          </a:xfrm>
          <a:prstGeom prst="rect">
            <a:avLst/>
          </a:prstGeom>
          <a:solidFill>
            <a:srgbClr val="F8B44F">
              <a:alpha val="24706"/>
            </a:srgbClr>
          </a:solidFill>
          <a:ln>
            <a:noFill/>
          </a:ln>
        </p:spPr>
        <p:txBody>
          <a:bodyPr wrap="square" lIns="36000" rIns="18000" rtlCol="0">
            <a:noAutofit/>
          </a:bodyPr>
          <a:lstStyle/>
          <a:p>
            <a:pPr algn="ctr" defTabSz="449263">
              <a:buNone/>
              <a:tabLst>
                <a:tab pos="723900" algn="l"/>
                <a:tab pos="1447800" algn="l"/>
                <a:tab pos="2171700" algn="l"/>
                <a:tab pos="2895600" algn="l"/>
                <a:tab pos="3619500" algn="l"/>
                <a:tab pos="4343400" algn="l"/>
                <a:tab pos="5067300" algn="l"/>
                <a:tab pos="5791200" algn="l"/>
                <a:tab pos="6515100" algn="l"/>
              </a:tabLst>
            </a:pPr>
            <a:r>
              <a:rPr lang="de-DE" sz="2000" dirty="0">
                <a:latin typeface="Calibri" charset="0"/>
                <a:ea typeface="Calibri" charset="0"/>
                <a:cs typeface="Calibri" charset="0"/>
              </a:rPr>
              <a:t>xxx</a:t>
            </a:r>
          </a:p>
        </p:txBody>
      </p:sp>
      <p:sp>
        <p:nvSpPr>
          <p:cNvPr id="16" name="Inhaltsplatzhalter 2"/>
          <p:cNvSpPr txBox="1">
            <a:spLocks/>
          </p:cNvSpPr>
          <p:nvPr/>
        </p:nvSpPr>
        <p:spPr bwMode="auto">
          <a:xfrm>
            <a:off x="5220072" y="5634788"/>
            <a:ext cx="3665372" cy="406060"/>
          </a:xfrm>
          <a:prstGeom prst="rect">
            <a:avLst/>
          </a:prstGeom>
          <a:noFill/>
          <a:ln>
            <a:noFill/>
          </a:ln>
          <a:extLst>
            <a:ext uri="{FAA26D3D-D897-4be2-8F04-BA451C77F1D7}">
              <ma14:placeholderFlag xmlns:ma14="http://schemas.microsoft.com/office/mac/drawingml/2011/main" xmlns=""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lnSpc>
                <a:spcPct val="100000"/>
              </a:lnSpc>
              <a:spcBef>
                <a:spcPts val="900"/>
              </a:spcBef>
              <a:spcAft>
                <a:spcPct val="0"/>
              </a:spcAft>
              <a:buNone/>
              <a:defRPr sz="2200">
                <a:solidFill>
                  <a:schemeClr val="tx1"/>
                </a:solidFill>
                <a:latin typeface="Calibri" pitchFamily="34" charset="0"/>
                <a:ea typeface="ＭＳ Ｐゴシック" charset="-128"/>
                <a:cs typeface="Calibri"/>
              </a:defRPr>
            </a:lvl1pPr>
            <a:lvl2pPr marL="742950" indent="-285750" algn="l" rtl="0" eaLnBrk="0" fontAlgn="base" hangingPunct="0">
              <a:lnSpc>
                <a:spcPct val="100000"/>
              </a:lnSpc>
              <a:spcBef>
                <a:spcPts val="900"/>
              </a:spcBef>
              <a:spcAft>
                <a:spcPct val="0"/>
              </a:spcAft>
              <a:buFont typeface="Arial"/>
              <a:buChar char="•"/>
              <a:defRPr sz="2200">
                <a:solidFill>
                  <a:schemeClr val="tx1"/>
                </a:solidFill>
                <a:latin typeface="Calibri" pitchFamily="34" charset="0"/>
                <a:ea typeface="ＭＳ Ｐゴシック" charset="-128"/>
                <a:cs typeface="Calibri"/>
              </a:defRPr>
            </a:lvl2pPr>
            <a:lvl3pPr marL="11430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3pPr>
            <a:lvl4pPr marL="16002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4pPr>
            <a:lvl5pPr marL="2057400" indent="-228600" algn="l" rtl="0" eaLnBrk="0" fontAlgn="base" hangingPunct="0">
              <a:lnSpc>
                <a:spcPct val="100000"/>
              </a:lnSpc>
              <a:spcBef>
                <a:spcPts val="900"/>
              </a:spcBef>
              <a:spcAft>
                <a:spcPct val="0"/>
              </a:spcAft>
              <a:buChar char="»"/>
              <a:defRPr sz="2200">
                <a:solidFill>
                  <a:schemeClr val="tx1"/>
                </a:solidFill>
                <a:latin typeface="Calibri" pitchFamily="34" charset="0"/>
                <a:ea typeface="ＭＳ Ｐゴシック" charset="-128"/>
                <a:cs typeface="Calibri"/>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a:lstStyle>
          <a:p>
            <a:r>
              <a:rPr lang="de-DE" sz="1800" kern="0" dirty="0"/>
              <a:t>Aufgabe an Schülerinnen und </a:t>
            </a:r>
            <a:br>
              <a:rPr lang="de-DE" sz="1800" kern="0" dirty="0"/>
            </a:br>
            <a:r>
              <a:rPr lang="de-DE" sz="1800" kern="0" dirty="0"/>
              <a:t>Schüler gerichtet</a:t>
            </a:r>
          </a:p>
        </p:txBody>
      </p: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395536" y="1916832"/>
            <a:ext cx="4716000" cy="171881"/>
          </a:xfrm>
          <a:prstGeom prst="rect">
            <a:avLst/>
          </a:prstGeom>
          <a:solidFill>
            <a:schemeClr val="accent3"/>
          </a:solidFill>
          <a:ln>
            <a:solidFill>
              <a:schemeClr val="accent3"/>
            </a:solidFill>
          </a:ln>
        </p:spPr>
      </p:pic>
    </p:spTree>
    <p:extLst>
      <p:ext uri="{BB962C8B-B14F-4D97-AF65-F5344CB8AC3E}">
        <p14:creationId xmlns:p14="http://schemas.microsoft.com/office/powerpoint/2010/main" val="19849301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6" name="Abgerundete rechteckige Legende 5"/>
          <p:cNvSpPr/>
          <p:nvPr/>
        </p:nvSpPr>
        <p:spPr>
          <a:xfrm>
            <a:off x="2411760" y="1988840"/>
            <a:ext cx="4572508" cy="2250769"/>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befasst sich mit Aufgaben, die von außermathematischen Sachverhalten handeln und über die mit mathematischen Mitteln Aussagen gemacht werden.</a:t>
            </a:r>
          </a:p>
          <a:p>
            <a:pPr algn="r" eaLnBrk="1" hangingPunct="1">
              <a:spcBef>
                <a:spcPct val="50000"/>
              </a:spcBef>
            </a:pPr>
            <a:r>
              <a:rPr lang="de-DE" altLang="de-DE" sz="1200" dirty="0">
                <a:solidFill>
                  <a:schemeClr val="bg1"/>
                </a:solidFill>
                <a:latin typeface="Calibri" pitchFamily="34" charset="0"/>
                <a:cs typeface="Calibri" pitchFamily="34" charset="0"/>
              </a:rPr>
              <a:t>(Fricke 1987, S. 6)</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5" name="Abgerundete rechteckige Legende 4"/>
          <p:cNvSpPr/>
          <p:nvPr/>
        </p:nvSpPr>
        <p:spPr>
          <a:xfrm>
            <a:off x="2411760" y="1988840"/>
            <a:ext cx="4572508" cy="2250769"/>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befasst sich mit Aufgaben, die von außermathematischen Sachverhalten handeln und über die </a:t>
            </a:r>
            <a:r>
              <a:rPr lang="de-DE" altLang="de-DE" sz="1800" b="1" dirty="0">
                <a:solidFill>
                  <a:srgbClr val="327A86"/>
                </a:solidFill>
                <a:latin typeface="Calibri" pitchFamily="34" charset="0"/>
                <a:cs typeface="Calibri" pitchFamily="34" charset="0"/>
              </a:rPr>
              <a:t>mit mathematischen Mitteln Aussagen</a:t>
            </a:r>
            <a:r>
              <a:rPr lang="de-DE" altLang="de-DE" sz="1800" dirty="0">
                <a:solidFill>
                  <a:srgbClr val="FF0000"/>
                </a:solidFill>
                <a:latin typeface="Calibri" pitchFamily="34" charset="0"/>
                <a:cs typeface="Calibri" pitchFamily="34" charset="0"/>
              </a:rPr>
              <a:t> </a:t>
            </a:r>
            <a:r>
              <a:rPr lang="de-DE" altLang="de-DE" sz="1800" dirty="0">
                <a:solidFill>
                  <a:schemeClr val="bg1"/>
                </a:solidFill>
                <a:latin typeface="Calibri" pitchFamily="34" charset="0"/>
                <a:cs typeface="Calibri" pitchFamily="34" charset="0"/>
              </a:rPr>
              <a:t>gemacht werden.</a:t>
            </a:r>
          </a:p>
          <a:p>
            <a:pPr algn="r" eaLnBrk="1" hangingPunct="1">
              <a:spcBef>
                <a:spcPct val="50000"/>
              </a:spcBef>
            </a:pPr>
            <a:r>
              <a:rPr lang="de-DE" altLang="de-DE" sz="1200" dirty="0">
                <a:solidFill>
                  <a:schemeClr val="bg1"/>
                </a:solidFill>
                <a:latin typeface="Calibri" pitchFamily="34" charset="0"/>
                <a:cs typeface="Calibri" pitchFamily="34" charset="0"/>
              </a:rPr>
              <a:t>(Fricke 1987, S. 6)</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6" name="Abgerundete rechteckige Legende 5"/>
          <p:cNvSpPr/>
          <p:nvPr/>
        </p:nvSpPr>
        <p:spPr>
          <a:xfrm>
            <a:off x="2411760" y="1988840"/>
            <a:ext cx="4626514" cy="2250769"/>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Anwendung von Mathematik auf vorgegebene Sachprobleme und Mathematisierungen konkreter Erfahrungen und Sachzusammenhänge vorwiegend unter numerischen Aspekt.</a:t>
            </a:r>
          </a:p>
          <a:p>
            <a:pPr algn="r" eaLnBrk="1" hangingPunct="1">
              <a:spcBef>
                <a:spcPct val="50000"/>
              </a:spcBef>
            </a:pPr>
            <a:r>
              <a:rPr lang="de-DE" altLang="de-DE" sz="1200" dirty="0">
                <a:solidFill>
                  <a:schemeClr val="bg1"/>
                </a:solidFill>
                <a:latin typeface="Calibri" pitchFamily="34" charset="0"/>
                <a:cs typeface="Calibri" pitchFamily="34" charset="0"/>
              </a:rPr>
              <a:t>(</a:t>
            </a:r>
            <a:r>
              <a:rPr lang="de-DE" altLang="de-DE" sz="1200" dirty="0" err="1">
                <a:solidFill>
                  <a:schemeClr val="bg1"/>
                </a:solidFill>
                <a:latin typeface="Calibri" pitchFamily="34" charset="0"/>
                <a:cs typeface="Calibri" pitchFamily="34" charset="0"/>
              </a:rPr>
              <a:t>Strehl</a:t>
            </a:r>
            <a:r>
              <a:rPr lang="de-DE" altLang="de-DE" sz="1200" dirty="0">
                <a:solidFill>
                  <a:schemeClr val="bg1"/>
                </a:solidFill>
                <a:latin typeface="Calibri" pitchFamily="34" charset="0"/>
                <a:cs typeface="Calibri" pitchFamily="34" charset="0"/>
              </a:rPr>
              <a:t> 1979, S. 24)</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DE" altLang="de-DE" dirty="0">
                <a:latin typeface="Calibri" pitchFamily="34" charset="0"/>
                <a:cs typeface="Calibri" pitchFamily="34" charset="0"/>
              </a:rPr>
              <a:t>Welche Definitionen findet man in der Didaktik?</a:t>
            </a:r>
            <a:endParaRPr lang="de-DE" dirty="0"/>
          </a:p>
        </p:txBody>
      </p:sp>
      <p:sp>
        <p:nvSpPr>
          <p:cNvPr id="5" name="Abgerundete rechteckige Legende 4"/>
          <p:cNvSpPr/>
          <p:nvPr/>
        </p:nvSpPr>
        <p:spPr>
          <a:xfrm>
            <a:off x="2411760" y="1988840"/>
            <a:ext cx="4626514" cy="2250769"/>
          </a:xfrm>
          <a:prstGeom prst="wedgeRoundRectCallout">
            <a:avLst>
              <a:gd name="adj1" fmla="val -56358"/>
              <a:gd name="adj2" fmla="val 14205"/>
              <a:gd name="adj3" fmla="val 16667"/>
            </a:avLst>
          </a:prstGeom>
          <a:solidFill>
            <a:srgbClr val="84AFB6"/>
          </a:solidFill>
          <a:ln>
            <a:no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algn="l" rtl="0" eaLnBrk="0" fontAlgn="base" hangingPunct="0">
              <a:spcBef>
                <a:spcPct val="0"/>
              </a:spcBef>
              <a:spcAft>
                <a:spcPct val="0"/>
              </a:spcAft>
              <a:defRPr sz="2400" kern="1200">
                <a:solidFill>
                  <a:schemeClr val="dk1"/>
                </a:solidFill>
                <a:latin typeface="+mn-lt"/>
                <a:ea typeface="+mn-ea"/>
                <a:cs typeface="+mn-cs"/>
              </a:defRPr>
            </a:lvl1pPr>
            <a:lvl2pPr marL="457200" algn="l" rtl="0" eaLnBrk="0" fontAlgn="base" hangingPunct="0">
              <a:spcBef>
                <a:spcPct val="0"/>
              </a:spcBef>
              <a:spcAft>
                <a:spcPct val="0"/>
              </a:spcAft>
              <a:defRPr sz="2400" kern="1200">
                <a:solidFill>
                  <a:schemeClr val="dk1"/>
                </a:solidFill>
                <a:latin typeface="+mn-lt"/>
                <a:ea typeface="+mn-ea"/>
                <a:cs typeface="+mn-cs"/>
              </a:defRPr>
            </a:lvl2pPr>
            <a:lvl3pPr marL="914400" algn="l" rtl="0" eaLnBrk="0" fontAlgn="base" hangingPunct="0">
              <a:spcBef>
                <a:spcPct val="0"/>
              </a:spcBef>
              <a:spcAft>
                <a:spcPct val="0"/>
              </a:spcAft>
              <a:defRPr sz="2400" kern="1200">
                <a:solidFill>
                  <a:schemeClr val="dk1"/>
                </a:solidFill>
                <a:latin typeface="+mn-lt"/>
                <a:ea typeface="+mn-ea"/>
                <a:cs typeface="+mn-cs"/>
              </a:defRPr>
            </a:lvl3pPr>
            <a:lvl4pPr marL="1371600" algn="l" rtl="0" eaLnBrk="0" fontAlgn="base" hangingPunct="0">
              <a:spcBef>
                <a:spcPct val="0"/>
              </a:spcBef>
              <a:spcAft>
                <a:spcPct val="0"/>
              </a:spcAft>
              <a:defRPr sz="2400" kern="1200">
                <a:solidFill>
                  <a:schemeClr val="dk1"/>
                </a:solidFill>
                <a:latin typeface="+mn-lt"/>
                <a:ea typeface="+mn-ea"/>
                <a:cs typeface="+mn-cs"/>
              </a:defRPr>
            </a:lvl4pPr>
            <a:lvl5pPr marL="1828800" algn="l" rtl="0" eaLnBrk="0" fontAlgn="base" hangingPunct="0">
              <a:spcBef>
                <a:spcPct val="0"/>
              </a:spcBef>
              <a:spcAft>
                <a:spcPct val="0"/>
              </a:spcAft>
              <a:defRPr sz="2400" kern="1200">
                <a:solidFill>
                  <a:schemeClr val="dk1"/>
                </a:solidFill>
                <a:latin typeface="+mn-lt"/>
                <a:ea typeface="+mn-ea"/>
                <a:cs typeface="+mn-cs"/>
              </a:defRPr>
            </a:lvl5pPr>
            <a:lvl6pPr marL="2286000" algn="l" defTabSz="457200" rtl="0" eaLnBrk="1" latinLnBrk="0" hangingPunct="1">
              <a:defRPr sz="2400" kern="1200">
                <a:solidFill>
                  <a:schemeClr val="dk1"/>
                </a:solidFill>
                <a:latin typeface="+mn-lt"/>
                <a:ea typeface="+mn-ea"/>
                <a:cs typeface="+mn-cs"/>
              </a:defRPr>
            </a:lvl6pPr>
            <a:lvl7pPr marL="2743200" algn="l" defTabSz="457200" rtl="0" eaLnBrk="1" latinLnBrk="0" hangingPunct="1">
              <a:defRPr sz="2400" kern="1200">
                <a:solidFill>
                  <a:schemeClr val="dk1"/>
                </a:solidFill>
                <a:latin typeface="+mn-lt"/>
                <a:ea typeface="+mn-ea"/>
                <a:cs typeface="+mn-cs"/>
              </a:defRPr>
            </a:lvl7pPr>
            <a:lvl8pPr marL="3200400" algn="l" defTabSz="457200" rtl="0" eaLnBrk="1" latinLnBrk="0" hangingPunct="1">
              <a:defRPr sz="2400" kern="1200">
                <a:solidFill>
                  <a:schemeClr val="dk1"/>
                </a:solidFill>
                <a:latin typeface="+mn-lt"/>
                <a:ea typeface="+mn-ea"/>
                <a:cs typeface="+mn-cs"/>
              </a:defRPr>
            </a:lvl8pPr>
            <a:lvl9pPr marL="3657600" algn="l" defTabSz="457200" rtl="0" eaLnBrk="1" latinLnBrk="0" hangingPunct="1">
              <a:defRPr sz="2400" kern="1200">
                <a:solidFill>
                  <a:schemeClr val="dk1"/>
                </a:solidFill>
                <a:latin typeface="+mn-lt"/>
                <a:ea typeface="+mn-ea"/>
                <a:cs typeface="+mn-cs"/>
              </a:defRPr>
            </a:lvl9pPr>
          </a:lstStyle>
          <a:p>
            <a:pPr algn="just" eaLnBrk="1" hangingPunct="1">
              <a:spcBef>
                <a:spcPct val="50000"/>
              </a:spcBef>
            </a:pPr>
            <a:r>
              <a:rPr lang="de-DE" altLang="de-DE" sz="1800" dirty="0">
                <a:solidFill>
                  <a:schemeClr val="bg1"/>
                </a:solidFill>
                <a:latin typeface="Calibri" pitchFamily="34" charset="0"/>
                <a:cs typeface="Calibri" pitchFamily="34" charset="0"/>
              </a:rPr>
              <a:t>Sachrechnen ist Anwendung von Mathematik auf vorgegebene Sachprobleme und Mathematisierungen konkreter Erfahrungen und Sachzusammenhänge vorwiegend </a:t>
            </a:r>
            <a:r>
              <a:rPr lang="de-DE" altLang="de-DE" sz="1800" b="1" dirty="0">
                <a:solidFill>
                  <a:srgbClr val="327A86"/>
                </a:solidFill>
                <a:latin typeface="Calibri" pitchFamily="34" charset="0"/>
                <a:cs typeface="Calibri" pitchFamily="34" charset="0"/>
              </a:rPr>
              <a:t>unter numerischen Aspekt</a:t>
            </a:r>
            <a:r>
              <a:rPr lang="de-DE" altLang="de-DE" sz="1800" b="1" dirty="0">
                <a:solidFill>
                  <a:schemeClr val="bg1"/>
                </a:solidFill>
                <a:latin typeface="Calibri" pitchFamily="34" charset="0"/>
                <a:cs typeface="Calibri" pitchFamily="34" charset="0"/>
              </a:rPr>
              <a:t>.</a:t>
            </a:r>
          </a:p>
          <a:p>
            <a:pPr algn="r" eaLnBrk="1" hangingPunct="1">
              <a:spcBef>
                <a:spcPct val="50000"/>
              </a:spcBef>
            </a:pPr>
            <a:r>
              <a:rPr lang="de-DE" altLang="de-DE" sz="1200" dirty="0">
                <a:solidFill>
                  <a:schemeClr val="bg1"/>
                </a:solidFill>
                <a:latin typeface="Calibri" pitchFamily="34" charset="0"/>
                <a:cs typeface="Calibri" pitchFamily="34" charset="0"/>
              </a:rPr>
              <a:t>(</a:t>
            </a:r>
            <a:r>
              <a:rPr lang="de-DE" altLang="de-DE" sz="1200" dirty="0" err="1">
                <a:solidFill>
                  <a:schemeClr val="bg1"/>
                </a:solidFill>
                <a:latin typeface="Calibri" pitchFamily="34" charset="0"/>
                <a:cs typeface="Calibri" pitchFamily="34" charset="0"/>
              </a:rPr>
              <a:t>Strehl</a:t>
            </a:r>
            <a:r>
              <a:rPr lang="de-DE" altLang="de-DE" sz="1200" dirty="0">
                <a:solidFill>
                  <a:schemeClr val="bg1"/>
                </a:solidFill>
                <a:latin typeface="Calibri" pitchFamily="34" charset="0"/>
                <a:cs typeface="Calibri" pitchFamily="34" charset="0"/>
              </a:rPr>
              <a:t> 1979, S. 24)</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195736" y="3140968"/>
            <a:ext cx="4392488" cy="461665"/>
          </a:xfrm>
          <a:prstGeom prst="rect">
            <a:avLst/>
          </a:prstGeom>
          <a:gradFill>
            <a:gsLst>
              <a:gs pos="0">
                <a:srgbClr val="CBB98A"/>
              </a:gs>
              <a:gs pos="100000">
                <a:schemeClr val="accent3">
                  <a:tint val="50000"/>
                  <a:shade val="100000"/>
                  <a:satMod val="350000"/>
                </a:schemeClr>
              </a:gs>
            </a:gsLst>
          </a:gradFill>
        </p:spPr>
        <p:style>
          <a:lnRef idx="0">
            <a:schemeClr val="accent3"/>
          </a:lnRef>
          <a:fillRef idx="3">
            <a:schemeClr val="accent3"/>
          </a:fillRef>
          <a:effectRef idx="3">
            <a:schemeClr val="accent3"/>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spcBef>
                <a:spcPct val="50000"/>
              </a:spcBef>
              <a:defRPr/>
            </a:pPr>
            <a:r>
              <a:rPr lang="de-DE" b="1" dirty="0">
                <a:ln w="11430"/>
                <a:solidFill>
                  <a:srgbClr val="FFC000"/>
                </a:solidFill>
                <a:effectLst>
                  <a:outerShdw blurRad="50800" dist="39000" dir="5460000" algn="tl">
                    <a:srgbClr val="000000">
                      <a:alpha val="38000"/>
                    </a:srgbClr>
                  </a:outerShdw>
                </a:effectLst>
                <a:latin typeface="Calibri" panose="020F0502020204030204" pitchFamily="34" charset="0"/>
                <a:cs typeface="Calibri" panose="020F0502020204030204" pitchFamily="34" charset="0"/>
              </a:rPr>
              <a:t>Sachrechnen</a:t>
            </a:r>
          </a:p>
        </p:txBody>
      </p:sp>
      <p:sp>
        <p:nvSpPr>
          <p:cNvPr id="3" name="Textfeld 2"/>
          <p:cNvSpPr txBox="1"/>
          <p:nvPr/>
        </p:nvSpPr>
        <p:spPr>
          <a:xfrm>
            <a:off x="755576" y="1778516"/>
            <a:ext cx="2304256"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Umwelt</a:t>
            </a:r>
          </a:p>
        </p:txBody>
      </p:sp>
      <p:sp>
        <p:nvSpPr>
          <p:cNvPr id="4" name="Textfeld 3"/>
          <p:cNvSpPr txBox="1"/>
          <p:nvPr/>
        </p:nvSpPr>
        <p:spPr>
          <a:xfrm>
            <a:off x="2663788" y="4869160"/>
            <a:ext cx="3600400"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Schüler*in</a:t>
            </a:r>
          </a:p>
        </p:txBody>
      </p:sp>
      <p:sp>
        <p:nvSpPr>
          <p:cNvPr id="5" name="Textfeld 4"/>
          <p:cNvSpPr txBox="1"/>
          <p:nvPr/>
        </p:nvSpPr>
        <p:spPr>
          <a:xfrm>
            <a:off x="5004048" y="1778516"/>
            <a:ext cx="3600400"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Mathematik</a:t>
            </a:r>
          </a:p>
        </p:txBody>
      </p:sp>
      <p:cxnSp>
        <p:nvCxnSpPr>
          <p:cNvPr id="7" name="Gerade Verbindung mit Pfeil 6"/>
          <p:cNvCxnSpPr>
            <a:cxnSpLocks noChangeShapeType="1"/>
          </p:cNvCxnSpPr>
          <p:nvPr/>
        </p:nvCxnSpPr>
        <p:spPr bwMode="auto">
          <a:xfrm flipH="1">
            <a:off x="6443663" y="2559050"/>
            <a:ext cx="1296987" cy="2376488"/>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cxnSp>
        <p:nvCxnSpPr>
          <p:cNvPr id="8" name="Gerade Verbindung mit Pfeil 7"/>
          <p:cNvCxnSpPr>
            <a:cxnSpLocks noChangeShapeType="1"/>
          </p:cNvCxnSpPr>
          <p:nvPr/>
        </p:nvCxnSpPr>
        <p:spPr bwMode="auto">
          <a:xfrm>
            <a:off x="1116013" y="2559050"/>
            <a:ext cx="1368425" cy="2376488"/>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cxnSp>
        <p:nvCxnSpPr>
          <p:cNvPr id="11" name="Gerade Verbindung mit Pfeil 10"/>
          <p:cNvCxnSpPr>
            <a:cxnSpLocks noChangeShapeType="1"/>
          </p:cNvCxnSpPr>
          <p:nvPr/>
        </p:nvCxnSpPr>
        <p:spPr bwMode="auto">
          <a:xfrm>
            <a:off x="3276600" y="2133600"/>
            <a:ext cx="1535113" cy="0"/>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sp>
        <p:nvSpPr>
          <p:cNvPr id="6" name="Title 5"/>
          <p:cNvSpPr>
            <a:spLocks noGrp="1"/>
          </p:cNvSpPr>
          <p:nvPr>
            <p:ph type="title"/>
          </p:nvPr>
        </p:nvSpPr>
        <p:spPr>
          <a:xfrm>
            <a:off x="530931" y="6106491"/>
            <a:ext cx="8145525" cy="490861"/>
          </a:xfrm>
        </p:spPr>
        <p:txBody>
          <a:bodyPr>
            <a:normAutofit/>
          </a:bodyPr>
          <a:lstStyle/>
          <a:p>
            <a:pPr algn="r"/>
            <a:r>
              <a:rPr lang="de-DE" sz="1200" dirty="0">
                <a:solidFill>
                  <a:schemeClr val="tx1"/>
                </a:solidFill>
              </a:rPr>
              <a:t>Vgl. Franke &amp; </a:t>
            </a:r>
            <a:r>
              <a:rPr lang="de-DE" sz="1200" dirty="0" err="1">
                <a:solidFill>
                  <a:schemeClr val="tx1"/>
                </a:solidFill>
              </a:rPr>
              <a:t>Ruwisch</a:t>
            </a:r>
            <a:r>
              <a:rPr lang="de-DE" sz="1200" dirty="0">
                <a:solidFill>
                  <a:schemeClr val="tx1"/>
                </a:solidFill>
              </a:rPr>
              <a:t> 2011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hteck 12"/>
          <p:cNvSpPr/>
          <p:nvPr/>
        </p:nvSpPr>
        <p:spPr bwMode="auto">
          <a:xfrm>
            <a:off x="-756592" y="1178088"/>
            <a:ext cx="8317432" cy="821657"/>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2" name="Textfeld 1"/>
          <p:cNvSpPr txBox="1"/>
          <p:nvPr/>
        </p:nvSpPr>
        <p:spPr>
          <a:xfrm>
            <a:off x="2051720" y="4509120"/>
            <a:ext cx="4392488" cy="461665"/>
          </a:xfrm>
          <a:prstGeom prst="rect">
            <a:avLst/>
          </a:prstGeom>
          <a:gradFill>
            <a:gsLst>
              <a:gs pos="0">
                <a:srgbClr val="CBB98A"/>
              </a:gs>
              <a:gs pos="100000">
                <a:schemeClr val="accent3">
                  <a:tint val="50000"/>
                  <a:shade val="100000"/>
                  <a:satMod val="350000"/>
                </a:schemeClr>
              </a:gs>
            </a:gsLst>
          </a:gradFill>
        </p:spPr>
        <p:style>
          <a:lnRef idx="0">
            <a:schemeClr val="accent3"/>
          </a:lnRef>
          <a:fillRef idx="3">
            <a:schemeClr val="accent3"/>
          </a:fillRef>
          <a:effectRef idx="3">
            <a:schemeClr val="accent3"/>
          </a:effectRef>
          <a:fontRef idx="minor">
            <a:schemeClr val="lt1"/>
          </a:fontRef>
        </p:style>
        <p:txBody>
          <a:bodyPr>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1" hangingPunct="1">
              <a:spcBef>
                <a:spcPct val="50000"/>
              </a:spcBef>
              <a:defRPr/>
            </a:pPr>
            <a:r>
              <a:rPr lang="de-DE"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alibri" panose="020F0502020204030204" pitchFamily="34" charset="0"/>
                <a:cs typeface="Calibri" panose="020F0502020204030204" pitchFamily="34" charset="0"/>
              </a:rPr>
              <a:t>Sachrechnen</a:t>
            </a:r>
          </a:p>
        </p:txBody>
      </p:sp>
      <p:sp>
        <p:nvSpPr>
          <p:cNvPr id="3" name="Textfeld 2"/>
          <p:cNvSpPr txBox="1"/>
          <p:nvPr/>
        </p:nvSpPr>
        <p:spPr>
          <a:xfrm>
            <a:off x="443013" y="3075347"/>
            <a:ext cx="2304256"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Umwelt</a:t>
            </a:r>
          </a:p>
        </p:txBody>
      </p:sp>
      <p:sp>
        <p:nvSpPr>
          <p:cNvPr id="4" name="Textfeld 3"/>
          <p:cNvSpPr txBox="1"/>
          <p:nvPr/>
        </p:nvSpPr>
        <p:spPr>
          <a:xfrm>
            <a:off x="2411760" y="6021288"/>
            <a:ext cx="3600400"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Schüler*in</a:t>
            </a:r>
          </a:p>
        </p:txBody>
      </p:sp>
      <p:sp>
        <p:nvSpPr>
          <p:cNvPr id="5" name="Textfeld 4"/>
          <p:cNvSpPr txBox="1"/>
          <p:nvPr/>
        </p:nvSpPr>
        <p:spPr>
          <a:xfrm>
            <a:off x="4907508" y="3003278"/>
            <a:ext cx="3600400" cy="461665"/>
          </a:xfrm>
          <a:prstGeom prst="rect">
            <a:avLst/>
          </a:prstGeom>
          <a:solidFill>
            <a:srgbClr val="327A86"/>
          </a:solidFill>
        </p:spPr>
        <p:style>
          <a:lnRef idx="3">
            <a:schemeClr val="lt1"/>
          </a:lnRef>
          <a:fillRef idx="1">
            <a:schemeClr val="accent5"/>
          </a:fillRef>
          <a:effectRef idx="1">
            <a:schemeClr val="accent5"/>
          </a:effectRef>
          <a:fontRef idx="minor">
            <a:schemeClr val="lt1"/>
          </a:fontRef>
        </p:style>
        <p:txBody>
          <a:bodyPr>
            <a:spAutoFit/>
          </a:bodyPr>
          <a:lstStyle/>
          <a:p>
            <a:pPr algn="ctr" eaLnBrk="1" hangingPunct="1">
              <a:spcBef>
                <a:spcPct val="50000"/>
              </a:spcBef>
              <a:defRPr/>
            </a:pPr>
            <a:r>
              <a:rPr lang="de-DE" b="1" cap="all" dirty="0">
                <a:ln w="9000" cmpd="sng">
                  <a:solidFill>
                    <a:schemeClr val="accent4">
                      <a:shade val="50000"/>
                      <a:satMod val="120000"/>
                    </a:schemeClr>
                  </a:solidFill>
                  <a:prstDash val="solid"/>
                </a:ln>
                <a:solidFill>
                  <a:srgbClr val="FFC000"/>
                </a:solidFill>
                <a:effectLst>
                  <a:reflection blurRad="12700" stA="28000" endPos="45000" dist="1000" dir="5400000" sy="-100000" algn="bl" rotWithShape="0"/>
                </a:effectLst>
                <a:latin typeface="Calibri" panose="020F0502020204030204" pitchFamily="34" charset="0"/>
                <a:cs typeface="Calibri" panose="020F0502020204030204" pitchFamily="34" charset="0"/>
              </a:rPr>
              <a:t>Mathematik</a:t>
            </a:r>
          </a:p>
        </p:txBody>
      </p:sp>
      <p:cxnSp>
        <p:nvCxnSpPr>
          <p:cNvPr id="7" name="Gerade Verbindung mit Pfeil 6"/>
          <p:cNvCxnSpPr>
            <a:cxnSpLocks noChangeShapeType="1"/>
          </p:cNvCxnSpPr>
          <p:nvPr/>
        </p:nvCxnSpPr>
        <p:spPr bwMode="auto">
          <a:xfrm flipH="1">
            <a:off x="6084168" y="3933056"/>
            <a:ext cx="1296987" cy="2376488"/>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cxnSp>
        <p:nvCxnSpPr>
          <p:cNvPr id="8" name="Gerade Verbindung mit Pfeil 7"/>
          <p:cNvCxnSpPr>
            <a:cxnSpLocks noChangeShapeType="1"/>
          </p:cNvCxnSpPr>
          <p:nvPr/>
        </p:nvCxnSpPr>
        <p:spPr bwMode="auto">
          <a:xfrm>
            <a:off x="899592" y="3861048"/>
            <a:ext cx="1368425" cy="2376488"/>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cxnSp>
        <p:nvCxnSpPr>
          <p:cNvPr id="11" name="Gerade Verbindung mit Pfeil 10"/>
          <p:cNvCxnSpPr>
            <a:cxnSpLocks noChangeShapeType="1"/>
          </p:cNvCxnSpPr>
          <p:nvPr/>
        </p:nvCxnSpPr>
        <p:spPr bwMode="auto">
          <a:xfrm>
            <a:off x="3059832" y="3284984"/>
            <a:ext cx="1535113" cy="0"/>
          </a:xfrm>
          <a:prstGeom prst="straightConnector1">
            <a:avLst/>
          </a:prstGeom>
          <a:noFill/>
          <a:ln w="9525">
            <a:solidFill>
              <a:schemeClr val="tx1"/>
            </a:solidFill>
            <a:round/>
            <a:headEnd type="arrow" w="med" len="med"/>
            <a:tailEnd type="arrow" w="med" len="med"/>
          </a:ln>
          <a:effectLst>
            <a:outerShdw blurRad="50800" dist="38100" dir="18900000" algn="bl" rotWithShape="0">
              <a:srgbClr val="808080">
                <a:alpha val="39998"/>
              </a:srgbClr>
            </a:outerShdw>
          </a:effectLst>
          <a:extLst>
            <a:ext uri="{909E8E84-426E-40DD-AFC4-6F175D3DCCD1}">
              <a14:hiddenFill xmlns:a14="http://schemas.microsoft.com/office/drawing/2010/main">
                <a:noFill/>
              </a14:hiddenFill>
            </a:ext>
          </a:extLst>
        </p:spPr>
      </p:cxnSp>
      <p:sp>
        <p:nvSpPr>
          <p:cNvPr id="10" name="Title 1"/>
          <p:cNvSpPr txBox="1">
            <a:spLocks/>
          </p:cNvSpPr>
          <p:nvPr/>
        </p:nvSpPr>
        <p:spPr>
          <a:xfrm>
            <a:off x="323528" y="476672"/>
            <a:ext cx="8424936" cy="490861"/>
          </a:xfrm>
          <a:prstGeom prst="rect">
            <a:avLst/>
          </a:prstGeom>
        </p:spPr>
        <p:txBody>
          <a:bodyPr vert="horz" lIns="91440" tIns="45720" rIns="91440" bIns="45720" rtlCol="0" anchor="ctr">
            <a:normAutofit fontScale="97500"/>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2500" b="1" i="0" u="none" strike="noStrike" kern="0" cap="none" spc="0" normalizeH="0" baseline="0" noProof="0" dirty="0">
                <a:ln>
                  <a:noFill/>
                </a:ln>
                <a:solidFill>
                  <a:srgbClr val="327A86"/>
                </a:solidFill>
                <a:effectLst/>
                <a:uLnTx/>
                <a:uFillTx/>
                <a:latin typeface="Calibri"/>
                <a:ea typeface="+mj-ea"/>
                <a:cs typeface="Calibri"/>
              </a:rPr>
              <a:t>Auftrag</a:t>
            </a:r>
          </a:p>
        </p:txBody>
      </p:sp>
      <p:sp>
        <p:nvSpPr>
          <p:cNvPr id="12" name="Rechteck 2"/>
          <p:cNvSpPr>
            <a:spLocks noChangeArrowheads="1"/>
          </p:cNvSpPr>
          <p:nvPr/>
        </p:nvSpPr>
        <p:spPr bwMode="auto">
          <a:xfrm>
            <a:off x="323528" y="1323056"/>
            <a:ext cx="662473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pPr>
            <a:r>
              <a:rPr lang="de-DE" altLang="de-DE" sz="2000" dirty="0">
                <a:latin typeface="Calibri" pitchFamily="34" charset="0"/>
                <a:cs typeface="Calibri" pitchFamily="34" charset="0"/>
              </a:rPr>
              <a:t>Ordnen Sie sich mit Ihrer Begriffserklärung in das Dreieck ein. </a:t>
            </a:r>
          </a:p>
        </p:txBody>
      </p:sp>
      <p:sp>
        <p:nvSpPr>
          <p:cNvPr id="14" name="Title 5"/>
          <p:cNvSpPr>
            <a:spLocks noGrp="1"/>
          </p:cNvSpPr>
          <p:nvPr>
            <p:ph type="title"/>
          </p:nvPr>
        </p:nvSpPr>
        <p:spPr>
          <a:xfrm>
            <a:off x="755576" y="6138137"/>
            <a:ext cx="8145525" cy="490861"/>
          </a:xfrm>
        </p:spPr>
        <p:txBody>
          <a:bodyPr>
            <a:normAutofit/>
          </a:bodyPr>
          <a:lstStyle/>
          <a:p>
            <a:pPr algn="r"/>
            <a:r>
              <a:rPr lang="de-DE" sz="1200" dirty="0">
                <a:solidFill>
                  <a:schemeClr val="tx1"/>
                </a:solidFill>
              </a:rPr>
              <a:t>Vgl. Franke &amp; </a:t>
            </a:r>
            <a:r>
              <a:rPr lang="de-DE" sz="1200" dirty="0" err="1">
                <a:solidFill>
                  <a:schemeClr val="tx1"/>
                </a:solidFill>
              </a:rPr>
              <a:t>Ruwisch</a:t>
            </a:r>
            <a:r>
              <a:rPr lang="de-DE" sz="1200" dirty="0">
                <a:solidFill>
                  <a:schemeClr val="tx1"/>
                </a:solidFill>
              </a:rPr>
              <a:t> 2011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468560" y="2528899"/>
            <a:ext cx="554461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altLang="x-none" dirty="0">
                <a:latin typeface="Calibri" pitchFamily="34" charset="0"/>
                <a:cs typeface="Calibri" pitchFamily="34" charset="0"/>
              </a:rPr>
              <a:t>Einführung in das Modul</a:t>
            </a:r>
          </a:p>
          <a:p>
            <a:pPr marL="514350" indent="-514350">
              <a:buClr>
                <a:srgbClr val="327A86"/>
              </a:buClr>
              <a:buAutoNum type="arabicPeriod"/>
            </a:pPr>
            <a:r>
              <a:rPr lang="de-DE" dirty="0">
                <a:latin typeface="Calibri" pitchFamily="34" charset="0"/>
                <a:cs typeface="Calibri" pitchFamily="34" charset="0"/>
              </a:rPr>
              <a:t>Begriff Sachrechnen</a:t>
            </a:r>
            <a:endParaRPr lang="de-DE" dirty="0"/>
          </a:p>
          <a:p>
            <a:pPr marL="514350" indent="-514350">
              <a:buClr>
                <a:srgbClr val="327A86"/>
              </a:buClr>
              <a:buAutoNum type="arabicPeriod"/>
            </a:pPr>
            <a:r>
              <a:rPr lang="de-DE" dirty="0">
                <a:solidFill>
                  <a:srgbClr val="327A86"/>
                </a:solidFill>
              </a:rPr>
              <a:t>Funktionen des Sachrechnens</a:t>
            </a:r>
          </a:p>
          <a:p>
            <a:pPr marL="514350" indent="-514350">
              <a:buClr>
                <a:srgbClr val="327A86"/>
              </a:buClr>
              <a:buAutoNum type="arabicPeriod"/>
            </a:pPr>
            <a:r>
              <a:rPr lang="de-DE" dirty="0"/>
              <a:t>Typen von Sachaufgaben</a:t>
            </a:r>
          </a:p>
          <a:p>
            <a:pPr marL="514350" indent="-514350">
              <a:buClr>
                <a:srgbClr val="327A86"/>
              </a:buClr>
              <a:buAutoNum type="arabicPeriod"/>
            </a:pPr>
            <a:r>
              <a:rPr lang="de-DE" dirty="0"/>
              <a:t>Vorbereitung Praxisphase </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de-DE" dirty="0"/>
              <a:t>Anmerkungen</a:t>
            </a:r>
          </a:p>
        </p:txBody>
      </p:sp>
      <p:sp>
        <p:nvSpPr>
          <p:cNvPr id="5" name="Rechteck 4"/>
          <p:cNvSpPr/>
          <p:nvPr/>
        </p:nvSpPr>
        <p:spPr>
          <a:xfrm>
            <a:off x="323528" y="1052736"/>
            <a:ext cx="8532440" cy="6032421"/>
          </a:xfrm>
          <a:prstGeom prst="rect">
            <a:avLst/>
          </a:prstGeom>
        </p:spPr>
        <p:txBody>
          <a:bodyPr wrap="square">
            <a:spAutoFit/>
          </a:bodyPr>
          <a:lstStyle/>
          <a:p>
            <a:pPr algn="just"/>
            <a:r>
              <a:rPr lang="de-DE" altLang="de-DE" b="1" dirty="0">
                <a:latin typeface="Calibri" pitchFamily="34" charset="0"/>
                <a:cs typeface="Calibri" pitchFamily="34" charset="0"/>
              </a:rPr>
              <a:t>Funktionen des Sachrechnens</a:t>
            </a:r>
          </a:p>
          <a:p>
            <a:pPr algn="just"/>
            <a:r>
              <a:rPr lang="de-DE" altLang="de-DE" sz="1800" dirty="0">
                <a:latin typeface="Calibri" pitchFamily="34" charset="0"/>
                <a:cs typeface="Calibri" pitchFamily="34" charset="0"/>
              </a:rPr>
              <a:t>Den TN wird deutlich gemacht, dass analog zum Begriff des Sachrechnens die Ziele des Sachrechnens formuliert werden können. </a:t>
            </a:r>
          </a:p>
          <a:p>
            <a:pPr algn="just"/>
            <a:endParaRPr lang="de-DE" altLang="de-DE" sz="1800" dirty="0">
              <a:latin typeface="Calibri" pitchFamily="34" charset="0"/>
              <a:cs typeface="Calibri" pitchFamily="34" charset="0"/>
            </a:endParaRPr>
          </a:p>
          <a:p>
            <a:pPr algn="just"/>
            <a:r>
              <a:rPr lang="de-DE" altLang="de-DE" sz="1800" dirty="0">
                <a:latin typeface="Calibri" pitchFamily="34" charset="0"/>
                <a:cs typeface="Calibri" pitchFamily="34" charset="0"/>
              </a:rPr>
              <a:t>Analog zu Winter (2003) werden die Funktionen des Sachrechnens kurz angerissen:</a:t>
            </a:r>
          </a:p>
          <a:p>
            <a:pPr marL="285750" indent="-285750" algn="just">
              <a:buClr>
                <a:srgbClr val="327A86"/>
              </a:buClr>
              <a:buFont typeface="Wingdings" panose="05000000000000000000" pitchFamily="2" charset="2"/>
              <a:buChar char="§"/>
            </a:pPr>
            <a:r>
              <a:rPr lang="de-DE" altLang="de-DE" sz="1800" dirty="0">
                <a:latin typeface="Calibri" pitchFamily="34" charset="0"/>
                <a:cs typeface="Calibri" pitchFamily="34" charset="0"/>
              </a:rPr>
              <a:t>Sachrechnen als Lernstoff (M1)</a:t>
            </a:r>
          </a:p>
          <a:p>
            <a:pPr marL="285750" indent="-285750" algn="just">
              <a:buClr>
                <a:srgbClr val="327A86"/>
              </a:buClr>
              <a:buFont typeface="Wingdings" panose="05000000000000000000" pitchFamily="2" charset="2"/>
              <a:buChar char="§"/>
            </a:pPr>
            <a:r>
              <a:rPr lang="de-DE" altLang="de-DE" sz="1800" dirty="0">
                <a:latin typeface="Calibri" pitchFamily="34" charset="0"/>
                <a:cs typeface="Calibri" pitchFamily="34" charset="0"/>
              </a:rPr>
              <a:t>Sachrechnen als Lernprinzip (M2)</a:t>
            </a:r>
          </a:p>
          <a:p>
            <a:pPr marL="285750" indent="-285750" algn="just">
              <a:buClr>
                <a:srgbClr val="327A86"/>
              </a:buClr>
              <a:buFont typeface="Wingdings" panose="05000000000000000000" pitchFamily="2" charset="2"/>
              <a:buChar char="§"/>
            </a:pPr>
            <a:r>
              <a:rPr lang="de-DE" altLang="de-DE" sz="1800" dirty="0">
                <a:latin typeface="Calibri" pitchFamily="34" charset="0"/>
                <a:cs typeface="Calibri" pitchFamily="34" charset="0"/>
              </a:rPr>
              <a:t>Sachrechnen als Lernziel (Umwelterschließung) (M3)-  erst Schwerpunkt BS2!!!</a:t>
            </a:r>
          </a:p>
          <a:p>
            <a:pPr algn="just"/>
            <a:r>
              <a:rPr lang="de-DE" altLang="de-DE" sz="1800" dirty="0">
                <a:latin typeface="Calibri" pitchFamily="34" charset="0"/>
                <a:cs typeface="Calibri" pitchFamily="34" charset="0"/>
              </a:rPr>
              <a:t>Es schließt sich eine Gruppenarbeitsphase an. Das Plenum wird in Gruppen aufgeteilt. Jede Gruppe erhält  ein Material von Winter (M1 oder M2) und soll sich mit Hilfe dieses Materials intensiver mit einer Funktion des Sachrechnens beschäftigen. Zur Information des Plenums soll  ein Poster (beinhaltet Beispielaufgaben) gestaltet werden, welches im Anschluss den übrigen TN präsentiert wird.</a:t>
            </a:r>
          </a:p>
          <a:p>
            <a:pPr algn="just"/>
            <a:endParaRPr lang="de-DE" altLang="de-DE" sz="1800" dirty="0">
              <a:latin typeface="Calibri" pitchFamily="34" charset="0"/>
              <a:cs typeface="Calibri" pitchFamily="34" charset="0"/>
            </a:endParaRPr>
          </a:p>
          <a:p>
            <a:pPr algn="just"/>
            <a:r>
              <a:rPr lang="de-DE" altLang="de-DE" sz="1600" u="sng" dirty="0">
                <a:latin typeface="Calibri" pitchFamily="34" charset="0"/>
                <a:cs typeface="Calibri" pitchFamily="34" charset="0"/>
              </a:rPr>
              <a:t>Erfahrungen aus Fortbildungen</a:t>
            </a:r>
            <a:r>
              <a:rPr lang="de-DE" altLang="de-DE" sz="1600" dirty="0">
                <a:latin typeface="Calibri" pitchFamily="34" charset="0"/>
                <a:cs typeface="Calibri" pitchFamily="34" charset="0"/>
              </a:rPr>
              <a:t>: TN sehen zunächst nicht den Sinn dieser Thematisierung, es erscheint ihnen zu theoretisch. </a:t>
            </a:r>
          </a:p>
          <a:p>
            <a:pPr algn="just"/>
            <a:r>
              <a:rPr lang="de-DE" altLang="de-DE" sz="1600" dirty="0">
                <a:latin typeface="Calibri" pitchFamily="34" charset="0"/>
                <a:cs typeface="Calibri" pitchFamily="34" charset="0"/>
              </a:rPr>
              <a:t>Entgegnung/Herausstellen: Potentiale deutlich machen. Ein und dieselbe Aufgabe kann unterschiedliche Funktionen bedienen. -&gt; Bereicherung des Unterrichts</a:t>
            </a:r>
          </a:p>
          <a:p>
            <a:r>
              <a:rPr lang="de-DE" sz="1600" u="sng" dirty="0">
                <a:latin typeface="Calibri" panose="020F0502020204030204" pitchFamily="34" charset="0"/>
                <a:cs typeface="Calibri" panose="020F0502020204030204" pitchFamily="34" charset="0"/>
              </a:rPr>
              <a:t>Empfehlung</a:t>
            </a:r>
            <a:r>
              <a:rPr lang="de-DE" sz="1600" dirty="0">
                <a:latin typeface="Calibri" panose="020F0502020204030204" pitchFamily="34" charset="0"/>
                <a:cs typeface="Calibri" panose="020F0502020204030204" pitchFamily="34" charset="0"/>
              </a:rPr>
              <a:t>: Analoges Vorgehen wie bei „Begriff des Sachrechnens“ - Was ist damit gemeint?</a:t>
            </a:r>
          </a:p>
          <a:p>
            <a:r>
              <a:rPr lang="de-DE" sz="1600" dirty="0">
                <a:latin typeface="Calibri" panose="020F0502020204030204" pitchFamily="34" charset="0"/>
                <a:cs typeface="Calibri" panose="020F0502020204030204" pitchFamily="34" charset="0"/>
              </a:rPr>
              <a:t>Das bedeutet, dass der Begriff des Sachrechnens nicht eindeutig ist. Genauso wie die Funktionen des Sachrechnens.</a:t>
            </a:r>
          </a:p>
          <a:p>
            <a:endParaRPr lang="de-DE" altLang="de-DE" sz="1600" dirty="0">
              <a:latin typeface="Calibri" pitchFamily="34" charset="0"/>
              <a:cs typeface="Calibri"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612576" y="2492896"/>
            <a:ext cx="9361040" cy="230425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62467" name="Rechteck 2"/>
          <p:cNvSpPr>
            <a:spLocks noChangeArrowheads="1"/>
          </p:cNvSpPr>
          <p:nvPr/>
        </p:nvSpPr>
        <p:spPr bwMode="auto">
          <a:xfrm>
            <a:off x="323528" y="2636912"/>
            <a:ext cx="8136904" cy="170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lgn="just" eaLnBrk="1" hangingPunct="1">
              <a:spcBef>
                <a:spcPts val="0"/>
              </a:spcBef>
              <a:spcAft>
                <a:spcPts val="300"/>
              </a:spcAft>
            </a:pPr>
            <a:r>
              <a:rPr lang="de-DE" altLang="de-DE" sz="2000" dirty="0">
                <a:latin typeface="Calibri" pitchFamily="34" charset="0"/>
                <a:cs typeface="Calibri" pitchFamily="34" charset="0"/>
              </a:rPr>
              <a:t>Welche Funktion hat das Sachrechnen aus Ihrer Sicht im Unterricht? </a:t>
            </a:r>
          </a:p>
          <a:p>
            <a:pPr algn="just" eaLnBrk="1" hangingPunct="1">
              <a:spcBef>
                <a:spcPts val="0"/>
              </a:spcBef>
              <a:spcAft>
                <a:spcPts val="300"/>
              </a:spcAft>
            </a:pPr>
            <a:endParaRPr lang="de-DE" altLang="de-DE" sz="2000" dirty="0">
              <a:latin typeface="Calibri" pitchFamily="34" charset="0"/>
              <a:cs typeface="Calibri" pitchFamily="34" charset="0"/>
            </a:endParaRPr>
          </a:p>
          <a:p>
            <a:pPr algn="just" eaLnBrk="1" hangingPunct="1">
              <a:spcBef>
                <a:spcPts val="0"/>
              </a:spcBef>
            </a:pPr>
            <a:r>
              <a:rPr lang="de-DE" altLang="de-DE" sz="2000" dirty="0">
                <a:latin typeface="Calibri" pitchFamily="34" charset="0"/>
                <a:cs typeface="Calibri" pitchFamily="34" charset="0"/>
              </a:rPr>
              <a:t>Notieren Sie auf dem beiliegenden Zettel mindestens eine Funktion mit einem entsprechenden Beispiel  – selbst formuliert oder aus einem Lehrbuch ausgewählt.</a:t>
            </a:r>
          </a:p>
        </p:txBody>
      </p:sp>
      <p:sp>
        <p:nvSpPr>
          <p:cNvPr id="2" name="Title 1"/>
          <p:cNvSpPr>
            <a:spLocks noGrp="1"/>
          </p:cNvSpPr>
          <p:nvPr>
            <p:ph type="title"/>
          </p:nvPr>
        </p:nvSpPr>
        <p:spPr/>
        <p:txBody>
          <a:bodyPr>
            <a:normAutofit fontScale="90000"/>
          </a:bodyPr>
          <a:lstStyle/>
          <a:p>
            <a:r>
              <a:rPr lang="de-DE" dirty="0"/>
              <a:t>Auftrag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extfeld 1"/>
          <p:cNvSpPr txBox="1">
            <a:spLocks noChangeArrowheads="1"/>
          </p:cNvSpPr>
          <p:nvPr/>
        </p:nvSpPr>
        <p:spPr bwMode="auto">
          <a:xfrm>
            <a:off x="395536" y="1773238"/>
            <a:ext cx="72009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lgn="just" eaLnBrk="1" hangingPunct="1">
              <a:spcBef>
                <a:spcPct val="50000"/>
              </a:spcBef>
            </a:pPr>
            <a:r>
              <a:rPr lang="de-DE" altLang="de-DE" sz="2400" dirty="0">
                <a:latin typeface="Calibri" pitchFamily="34" charset="0"/>
                <a:cs typeface="Calibri" pitchFamily="34" charset="0"/>
              </a:rPr>
              <a:t>Winter (2003, S. 15 ff.) schreibt dem Sachrechnen folgende Funktionen zu:</a:t>
            </a:r>
          </a:p>
        </p:txBody>
      </p:sp>
      <p:sp>
        <p:nvSpPr>
          <p:cNvPr id="3" name="Textfeld 2"/>
          <p:cNvSpPr txBox="1">
            <a:spLocks noChangeArrowheads="1"/>
          </p:cNvSpPr>
          <p:nvPr/>
        </p:nvSpPr>
        <p:spPr bwMode="auto">
          <a:xfrm>
            <a:off x="1763688" y="2852738"/>
            <a:ext cx="676875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buClr>
                <a:srgbClr val="327A86"/>
              </a:buClr>
              <a:buFont typeface="Wingdings" panose="05000000000000000000" pitchFamily="2" charset="2"/>
              <a:buChar char="§"/>
            </a:pPr>
            <a:r>
              <a:rPr lang="de-DE" altLang="de-DE" sz="2400" dirty="0">
                <a:latin typeface="Calibri" pitchFamily="34" charset="0"/>
                <a:cs typeface="Calibri" pitchFamily="34" charset="0"/>
              </a:rPr>
              <a:t>Sachrechnen als Lernstoff</a:t>
            </a:r>
          </a:p>
          <a:p>
            <a:pPr eaLnBrk="1" hangingPunct="1">
              <a:spcBef>
                <a:spcPct val="50000"/>
              </a:spcBef>
              <a:buClr>
                <a:srgbClr val="327A86"/>
              </a:buClr>
              <a:buFont typeface="Wingdings" panose="05000000000000000000" pitchFamily="2" charset="2"/>
              <a:buChar char="§"/>
            </a:pPr>
            <a:r>
              <a:rPr lang="de-DE" altLang="de-DE" sz="2400" dirty="0">
                <a:latin typeface="Calibri" pitchFamily="34" charset="0"/>
                <a:cs typeface="Calibri" pitchFamily="34" charset="0"/>
              </a:rPr>
              <a:t>Sachrechnen als Lernprinzip</a:t>
            </a:r>
          </a:p>
          <a:p>
            <a:pPr eaLnBrk="1" hangingPunct="1">
              <a:spcBef>
                <a:spcPct val="50000"/>
              </a:spcBef>
              <a:buClr>
                <a:srgbClr val="327A86"/>
              </a:buClr>
              <a:buFont typeface="Wingdings" panose="05000000000000000000" pitchFamily="2" charset="2"/>
              <a:buChar char="§"/>
            </a:pPr>
            <a:r>
              <a:rPr lang="de-DE" altLang="de-DE" sz="2400" dirty="0">
                <a:latin typeface="Calibri" pitchFamily="34" charset="0"/>
                <a:cs typeface="Calibri" pitchFamily="34" charset="0"/>
              </a:rPr>
              <a:t>Sachrechnen als Lernziel (Umwelterschließung)</a:t>
            </a:r>
          </a:p>
        </p:txBody>
      </p:sp>
      <p:sp>
        <p:nvSpPr>
          <p:cNvPr id="2" name="Rechteck 1"/>
          <p:cNvSpPr/>
          <p:nvPr/>
        </p:nvSpPr>
        <p:spPr>
          <a:xfrm>
            <a:off x="179512" y="548680"/>
            <a:ext cx="4129336" cy="477054"/>
          </a:xfrm>
          <a:prstGeom prst="rect">
            <a:avLst/>
          </a:prstGeom>
        </p:spPr>
        <p:txBody>
          <a:bodyPr wrap="none">
            <a:spAutoFit/>
          </a:bodyPr>
          <a:lstStyle/>
          <a:p>
            <a:pPr algn="just"/>
            <a:r>
              <a:rPr lang="de-DE" altLang="de-DE" sz="2500" b="1" dirty="0">
                <a:solidFill>
                  <a:srgbClr val="327A86"/>
                </a:solidFill>
                <a:latin typeface="Calibri" pitchFamily="34" charset="0"/>
                <a:cs typeface="Calibri" pitchFamily="34" charset="0"/>
              </a:rPr>
              <a:t>Funktionen des Sachrechnens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500" dirty="0"/>
              <a:t>Überblick über alle vier Bausteine im Modul</a:t>
            </a:r>
          </a:p>
        </p:txBody>
      </p:sp>
      <p:graphicFrame>
        <p:nvGraphicFramePr>
          <p:cNvPr id="12" name="Tabelle 11"/>
          <p:cNvGraphicFramePr>
            <a:graphicFrameLocks noGrp="1"/>
          </p:cNvGraphicFramePr>
          <p:nvPr>
            <p:extLst>
              <p:ext uri="{D42A27DB-BD31-4B8C-83A1-F6EECF244321}">
                <p14:modId xmlns:p14="http://schemas.microsoft.com/office/powerpoint/2010/main" val="3162704234"/>
              </p:ext>
            </p:extLst>
          </p:nvPr>
        </p:nvGraphicFramePr>
        <p:xfrm>
          <a:off x="2195736" y="1052736"/>
          <a:ext cx="6552728" cy="5544616"/>
        </p:xfrm>
        <a:graphic>
          <a:graphicData uri="http://schemas.openxmlformats.org/drawingml/2006/table">
            <a:tbl>
              <a:tblPr/>
              <a:tblGrid>
                <a:gridCol w="772919">
                  <a:extLst>
                    <a:ext uri="{9D8B030D-6E8A-4147-A177-3AD203B41FA5}">
                      <a16:colId xmlns:a16="http://schemas.microsoft.com/office/drawing/2014/main" val="20000"/>
                    </a:ext>
                  </a:extLst>
                </a:gridCol>
                <a:gridCol w="5779809">
                  <a:extLst>
                    <a:ext uri="{9D8B030D-6E8A-4147-A177-3AD203B41FA5}">
                      <a16:colId xmlns:a16="http://schemas.microsoft.com/office/drawing/2014/main" val="20001"/>
                    </a:ext>
                  </a:extLst>
                </a:gridCol>
              </a:tblGrid>
              <a:tr h="240684">
                <a:tc>
                  <a:txBody>
                    <a:bodyPr/>
                    <a:lstStyle/>
                    <a:p>
                      <a:pPr>
                        <a:lnSpc>
                          <a:spcPts val="1200"/>
                        </a:lnSpc>
                        <a:spcAft>
                          <a:spcPts val="0"/>
                        </a:spcAft>
                      </a:pPr>
                      <a:endParaRPr lang="de-DE" sz="900" b="1"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endParaRPr lang="de-DE" sz="9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0"/>
                  </a:ext>
                </a:extLst>
              </a:tr>
              <a:tr h="358267">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1 | Ziele und Funktionen des Sachrechnens</a:t>
                      </a:r>
                    </a:p>
                  </a:txBody>
                  <a:tcPr marL="130688" marR="130688" marT="0" marB="0">
                    <a:lnL>
                      <a:noFill/>
                    </a:lnL>
                    <a:lnR>
                      <a:noFill/>
                    </a:lnR>
                    <a:lnT>
                      <a:noFill/>
                    </a:lnT>
                    <a:lnB>
                      <a:noFill/>
                    </a:lnB>
                  </a:tcPr>
                </a:tc>
                <a:extLst>
                  <a:ext uri="{0D108BD9-81ED-4DB2-BD59-A6C34878D82A}">
                    <a16:rowId xmlns:a16="http://schemas.microsoft.com/office/drawing/2014/main" val="10001"/>
                  </a:ext>
                </a:extLst>
              </a:tr>
              <a:tr h="1026775">
                <a:tc>
                  <a:txBody>
                    <a:bodyPr/>
                    <a:lstStyle/>
                    <a:p>
                      <a:pPr algn="ctr">
                        <a:lnSpc>
                          <a:spcPts val="1200"/>
                        </a:lnSpc>
                        <a:spcAft>
                          <a:spcPts val="0"/>
                        </a:spcAft>
                      </a:pPr>
                      <a:endParaRPr lang="de-DE" sz="20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gn="l">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a:t>
                      </a:r>
                    </a:p>
                    <a:p>
                      <a:pPr marL="144145" indent="-144145" algn="l">
                        <a:lnSpc>
                          <a:spcPts val="1200"/>
                        </a:lnSpc>
                        <a:spcAft>
                          <a:spcPts val="0"/>
                        </a:spcAft>
                      </a:pPr>
                      <a:r>
                        <a:rPr lang="de-DE" sz="1200" dirty="0">
                          <a:solidFill>
                            <a:srgbClr val="000000"/>
                          </a:solidFill>
                          <a:latin typeface="Calibri"/>
                          <a:ea typeface="Times New Roman"/>
                          <a:cs typeface="Times New Roman"/>
                        </a:rPr>
                        <a:t>fachliche 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Unterrichtserprobung (auch kollegiale Hospitation): Dokumentation in einem</a:t>
                      </a:r>
                    </a:p>
                    <a:p>
                      <a:pPr marL="144145" indent="-144145" algn="l">
                        <a:lnSpc>
                          <a:spcPts val="1200"/>
                        </a:lnSpc>
                        <a:spcAft>
                          <a:spcPts val="0"/>
                        </a:spcAft>
                      </a:pPr>
                      <a:r>
                        <a:rPr lang="de-DE" sz="1200" dirty="0">
                          <a:solidFill>
                            <a:srgbClr val="000000"/>
                          </a:solidFill>
                          <a:latin typeface="Calibri"/>
                          <a:ea typeface="Times New Roman"/>
                          <a:cs typeface="Times New Roman"/>
                        </a:rPr>
                        <a:t>Erfahrungsbericht</a:t>
                      </a:r>
                    </a:p>
                  </a:txBody>
                  <a:tcPr marL="130688" marR="130688" marT="0" marB="0">
                    <a:lnL>
                      <a:noFill/>
                    </a:lnL>
                    <a:lnR>
                      <a:noFill/>
                    </a:lnR>
                    <a:lnT>
                      <a:noFill/>
                    </a:lnT>
                    <a:lnB>
                      <a:noFill/>
                    </a:lnB>
                  </a:tcPr>
                </a:tc>
                <a:extLst>
                  <a:ext uri="{0D108BD9-81ED-4DB2-BD59-A6C34878D82A}">
                    <a16:rowId xmlns:a16="http://schemas.microsoft.com/office/drawing/2014/main" val="10002"/>
                  </a:ext>
                </a:extLst>
              </a:tr>
              <a:tr h="427823">
                <a:tc>
                  <a:txBody>
                    <a:bodyPr/>
                    <a:lstStyle/>
                    <a:p>
                      <a:pPr algn="ctr">
                        <a:lnSpc>
                          <a:spcPts val="1200"/>
                        </a:lnSpc>
                        <a:spcAft>
                          <a:spcPts val="0"/>
                        </a:spcAft>
                      </a:pPr>
                      <a:endParaRPr lang="de-DE" sz="400" b="0">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2 | Zum Ablauf und zur Begleitung von Modellierungsprozessen</a:t>
                      </a:r>
                    </a:p>
                  </a:txBody>
                  <a:tcPr marL="130688" marR="130688" marT="0" marB="0">
                    <a:lnL>
                      <a:noFill/>
                    </a:lnL>
                    <a:lnR>
                      <a:noFill/>
                    </a:lnR>
                    <a:lnT>
                      <a:noFill/>
                    </a:lnT>
                    <a:lnB>
                      <a:noFill/>
                    </a:lnB>
                  </a:tcPr>
                </a:tc>
                <a:extLst>
                  <a:ext uri="{0D108BD9-81ED-4DB2-BD59-A6C34878D82A}">
                    <a16:rowId xmlns:a16="http://schemas.microsoft.com/office/drawing/2014/main" val="10003"/>
                  </a:ext>
                </a:extLst>
              </a:tr>
              <a:tr h="1203422">
                <a:tc>
                  <a:txBody>
                    <a:bodyPr/>
                    <a:lstStyle/>
                    <a:p>
                      <a:pPr algn="ctr">
                        <a:lnSpc>
                          <a:spcPts val="1200"/>
                        </a:lnSpc>
                        <a:spcAft>
                          <a:spcPts val="0"/>
                        </a:spcAft>
                      </a:pPr>
                      <a:endParaRPr lang="de-DE" sz="400" b="0" dirty="0">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l">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l">
                        <a:lnSpc>
                          <a:spcPts val="1200"/>
                        </a:lnSpc>
                        <a:spcAft>
                          <a:spcPts val="0"/>
                        </a:spcAft>
                      </a:pPr>
                      <a:r>
                        <a:rPr lang="de-DE" sz="1200" dirty="0">
                          <a:solidFill>
                            <a:srgbClr val="000000"/>
                          </a:solidFill>
                          <a:latin typeface="Calibri"/>
                          <a:ea typeface="Times New Roman"/>
                          <a:cs typeface="Times New Roman"/>
                        </a:rPr>
                        <a:t>Vertiefung </a:t>
                      </a:r>
                    </a:p>
                    <a:p>
                      <a:pPr marL="144145" indent="-144145" algn="l">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l">
                        <a:lnSpc>
                          <a:spcPts val="1200"/>
                        </a:lnSpc>
                        <a:spcAft>
                          <a:spcPts val="0"/>
                        </a:spcAft>
                      </a:pPr>
                      <a:r>
                        <a:rPr lang="de-DE" sz="1200" dirty="0">
                          <a:solidFill>
                            <a:srgbClr val="000000"/>
                          </a:solidFill>
                          <a:latin typeface="Calibri"/>
                          <a:ea typeface="Times New Roman"/>
                          <a:cs typeface="Times New Roman"/>
                        </a:rPr>
                        <a:t>Dokumentation in einem Erfahrungsbericht</a:t>
                      </a:r>
                    </a:p>
                  </a:txBody>
                  <a:tcPr marL="130688" marR="130688" marT="0" marB="0">
                    <a:lnL>
                      <a:noFill/>
                    </a:lnL>
                    <a:lnR>
                      <a:noFill/>
                    </a:lnR>
                    <a:lnT>
                      <a:noFill/>
                    </a:lnT>
                    <a:lnB>
                      <a:noFill/>
                    </a:lnB>
                  </a:tcPr>
                </a:tc>
                <a:extLst>
                  <a:ext uri="{0D108BD9-81ED-4DB2-BD59-A6C34878D82A}">
                    <a16:rowId xmlns:a16="http://schemas.microsoft.com/office/drawing/2014/main" val="10004"/>
                  </a:ext>
                </a:extLst>
              </a:tr>
              <a:tr h="422304">
                <a:tc>
                  <a:txBody>
                    <a:bodyPr/>
                    <a:lstStyle/>
                    <a:p>
                      <a:pPr algn="ctr">
                        <a:lnSpc>
                          <a:spcPts val="1200"/>
                        </a:lnSpc>
                        <a:spcAft>
                          <a:spcPts val="0"/>
                        </a:spcAft>
                      </a:pPr>
                      <a:endParaRPr lang="de-DE" sz="400" b="1">
                        <a:solidFill>
                          <a:srgbClr val="F8B44F"/>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3 |Prozessbezogenen Kompetenzen – Schwerpunkt Problemlösen </a:t>
                      </a:r>
                    </a:p>
                  </a:txBody>
                  <a:tcPr marL="130688" marR="130688" marT="0" marB="0">
                    <a:lnL>
                      <a:noFill/>
                    </a:lnL>
                    <a:lnR>
                      <a:noFill/>
                    </a:lnR>
                    <a:lnT>
                      <a:noFill/>
                    </a:lnT>
                    <a:lnB>
                      <a:noFill/>
                    </a:lnB>
                  </a:tcPr>
                </a:tc>
                <a:extLst>
                  <a:ext uri="{0D108BD9-81ED-4DB2-BD59-A6C34878D82A}">
                    <a16:rowId xmlns:a16="http://schemas.microsoft.com/office/drawing/2014/main" val="10005"/>
                  </a:ext>
                </a:extLst>
              </a:tr>
              <a:tr h="1203422">
                <a:tc>
                  <a:txBody>
                    <a:bodyPr/>
                    <a:lstStyle/>
                    <a:p>
                      <a:pPr algn="ctr">
                        <a:lnSpc>
                          <a:spcPts val="1200"/>
                        </a:lnSpc>
                        <a:spcAft>
                          <a:spcPts val="0"/>
                        </a:spcAft>
                      </a:pPr>
                      <a:endParaRPr lang="de-DE" sz="400" b="1">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Distanzphase</a:t>
                      </a:r>
                    </a:p>
                    <a:p>
                      <a:pPr marL="144145" indent="-144145" algn="just">
                        <a:lnSpc>
                          <a:spcPts val="1200"/>
                        </a:lnSpc>
                        <a:spcAft>
                          <a:spcPts val="0"/>
                        </a:spcAft>
                      </a:pPr>
                      <a:r>
                        <a:rPr lang="de-DE" sz="1200" dirty="0">
                          <a:solidFill>
                            <a:srgbClr val="000000"/>
                          </a:solidFill>
                          <a:latin typeface="Calibri"/>
                          <a:ea typeface="Times New Roman"/>
                          <a:cs typeface="Times New Roman"/>
                        </a:rPr>
                        <a:t>Selbststudium/Nacharbeit: Selbstlernplattform </a:t>
                      </a:r>
                      <a:r>
                        <a:rPr lang="de-DE" sz="1200" i="1" dirty="0" err="1">
                          <a:solidFill>
                            <a:srgbClr val="000000"/>
                          </a:solidFill>
                          <a:latin typeface="Calibri"/>
                          <a:ea typeface="Times New Roman"/>
                          <a:cs typeface="Times New Roman"/>
                        </a:rPr>
                        <a:t>primakom</a:t>
                      </a:r>
                      <a:r>
                        <a:rPr lang="de-DE" sz="1200" dirty="0">
                          <a:solidFill>
                            <a:srgbClr val="000000"/>
                          </a:solidFill>
                          <a:latin typeface="Calibri"/>
                          <a:ea typeface="Times New Roman"/>
                          <a:cs typeface="Times New Roman"/>
                        </a:rPr>
                        <a:t>, Auftrag für fachliche</a:t>
                      </a:r>
                    </a:p>
                    <a:p>
                      <a:pPr marL="144145" indent="-144145" algn="just">
                        <a:lnSpc>
                          <a:spcPts val="1200"/>
                        </a:lnSpc>
                        <a:spcAft>
                          <a:spcPts val="0"/>
                        </a:spcAft>
                      </a:pPr>
                      <a:r>
                        <a:rPr lang="de-DE" sz="1200" dirty="0">
                          <a:solidFill>
                            <a:srgbClr val="000000"/>
                          </a:solidFill>
                          <a:latin typeface="Calibri"/>
                          <a:ea typeface="Times New Roman"/>
                          <a:cs typeface="Times New Roman"/>
                        </a:rPr>
                        <a:t>Vertiefung </a:t>
                      </a:r>
                    </a:p>
                    <a:p>
                      <a:pPr marL="144145" indent="-144145" algn="just">
                        <a:lnSpc>
                          <a:spcPts val="1200"/>
                        </a:lnSpc>
                        <a:spcAft>
                          <a:spcPts val="0"/>
                        </a:spcAft>
                      </a:pPr>
                      <a:r>
                        <a:rPr lang="de-DE" sz="1200" dirty="0">
                          <a:solidFill>
                            <a:srgbClr val="000000"/>
                          </a:solidFill>
                          <a:latin typeface="Calibri"/>
                          <a:ea typeface="Times New Roman"/>
                          <a:cs typeface="Times New Roman"/>
                        </a:rPr>
                        <a:t>Erproben und Adaptieren der zuvor vermittelten Konzepte für den eigenen Unterricht:</a:t>
                      </a:r>
                    </a:p>
                    <a:p>
                      <a:pPr marL="144145" indent="-144145" algn="just">
                        <a:lnSpc>
                          <a:spcPts val="1200"/>
                        </a:lnSpc>
                        <a:spcAft>
                          <a:spcPts val="0"/>
                        </a:spcAft>
                      </a:pPr>
                      <a:r>
                        <a:rPr lang="de-DE" sz="1200" dirty="0">
                          <a:solidFill>
                            <a:srgbClr val="000000"/>
                          </a:solidFill>
                          <a:latin typeface="Calibri"/>
                          <a:ea typeface="Times New Roman"/>
                          <a:cs typeface="Times New Roman"/>
                        </a:rPr>
                        <a:t>Dokumentation in einem Erfahrungsbericht </a:t>
                      </a:r>
                    </a:p>
                  </a:txBody>
                  <a:tcPr marL="130688" marR="130688" marT="0" marB="0">
                    <a:lnL>
                      <a:noFill/>
                    </a:lnL>
                    <a:lnR>
                      <a:noFill/>
                    </a:lnR>
                    <a:lnT>
                      <a:noFill/>
                    </a:lnT>
                    <a:lnB>
                      <a:noFill/>
                    </a:lnB>
                  </a:tcPr>
                </a:tc>
                <a:extLst>
                  <a:ext uri="{0D108BD9-81ED-4DB2-BD59-A6C34878D82A}">
                    <a16:rowId xmlns:a16="http://schemas.microsoft.com/office/drawing/2014/main" val="10006"/>
                  </a:ext>
                </a:extLst>
              </a:tr>
              <a:tr h="661919">
                <a:tc>
                  <a:txBody>
                    <a:bodyPr/>
                    <a:lstStyle/>
                    <a:p>
                      <a:pPr algn="ctr">
                        <a:lnSpc>
                          <a:spcPts val="1200"/>
                        </a:lnSpc>
                        <a:spcAft>
                          <a:spcPts val="0"/>
                        </a:spcAft>
                      </a:pPr>
                      <a:endParaRPr lang="de-DE" sz="400" b="0" dirty="0">
                        <a:solidFill>
                          <a:srgbClr val="327A86"/>
                        </a:solidFill>
                        <a:latin typeface="Calibri"/>
                        <a:ea typeface="Times New Roman"/>
                        <a:cs typeface="Times New Roman"/>
                      </a:endParaRPr>
                    </a:p>
                  </a:txBody>
                  <a:tcPr marL="0" marR="0" marT="0" marB="0">
                    <a:lnL>
                      <a:noFill/>
                    </a:lnL>
                    <a:lnR>
                      <a:noFill/>
                    </a:lnR>
                    <a:lnT>
                      <a:noFill/>
                    </a:lnT>
                    <a:lnB>
                      <a:noFill/>
                    </a:lnB>
                  </a:tcPr>
                </a:tc>
                <a:tc>
                  <a:txBody>
                    <a:bodyPr/>
                    <a:lstStyle/>
                    <a:p>
                      <a:pPr>
                        <a:lnSpc>
                          <a:spcPts val="1200"/>
                        </a:lnSpc>
                        <a:spcAft>
                          <a:spcPts val="0"/>
                        </a:spcAft>
                      </a:pPr>
                      <a:r>
                        <a:rPr lang="de-DE" sz="1400" b="1" dirty="0">
                          <a:latin typeface="Calibri"/>
                          <a:ea typeface="Times New Roman"/>
                          <a:cs typeface="Times New Roman"/>
                        </a:rPr>
                        <a:t>Baustein 4 | Gestaltungselemente des Sachrechenunterrichts</a:t>
                      </a:r>
                      <a:br>
                        <a:rPr lang="de-DE" sz="1400" b="1" dirty="0">
                          <a:latin typeface="Calibri"/>
                          <a:ea typeface="Times New Roman"/>
                          <a:cs typeface="Times New Roman"/>
                        </a:rPr>
                      </a:br>
                      <a:endParaRPr lang="de-DE" sz="1400" b="1" dirty="0">
                        <a:latin typeface="Calibri"/>
                        <a:ea typeface="Times New Roman"/>
                        <a:cs typeface="Times New Roman"/>
                      </a:endParaRPr>
                    </a:p>
                  </a:txBody>
                  <a:tcPr marL="130688" marR="130688" marT="0" marB="0">
                    <a:lnL>
                      <a:noFill/>
                    </a:lnL>
                    <a:lnR>
                      <a:noFill/>
                    </a:lnR>
                    <a:lnT>
                      <a:noFill/>
                    </a:lnT>
                    <a:lnB>
                      <a:noFill/>
                    </a:lnB>
                  </a:tcPr>
                </a:tc>
                <a:extLst>
                  <a:ext uri="{0D108BD9-81ED-4DB2-BD59-A6C34878D82A}">
                    <a16:rowId xmlns:a16="http://schemas.microsoft.com/office/drawing/2014/main" val="10007"/>
                  </a:ext>
                </a:extLst>
              </a:tr>
            </a:tbl>
          </a:graphicData>
        </a:graphic>
      </p:graphicFrame>
      <p:pic>
        <p:nvPicPr>
          <p:cNvPr id="13" name="Grafik 40"/>
          <p:cNvPicPr/>
          <p:nvPr/>
        </p:nvPicPr>
        <p:blipFill>
          <a:blip r:embed="rId2">
            <a:extLst>
              <a:ext uri="{28A0092B-C50C-407E-A947-70E740481C1C}">
                <a14:useLocalDpi xmlns:a14="http://schemas.microsoft.com/office/drawing/2010/main" val="0"/>
              </a:ext>
            </a:extLst>
          </a:blip>
          <a:stretch>
            <a:fillRect/>
          </a:stretch>
        </p:blipFill>
        <p:spPr bwMode="auto">
          <a:xfrm>
            <a:off x="2555776" y="1268760"/>
            <a:ext cx="333333" cy="360000"/>
          </a:xfrm>
          <a:prstGeom prst="rect">
            <a:avLst/>
          </a:prstGeom>
          <a:noFill/>
        </p:spPr>
      </p:pic>
      <p:pic>
        <p:nvPicPr>
          <p:cNvPr id="18"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1628800"/>
            <a:ext cx="327600" cy="413322"/>
          </a:xfrm>
          <a:prstGeom prst="rect">
            <a:avLst/>
          </a:prstGeom>
          <a:noFill/>
        </p:spPr>
      </p:pic>
      <p:pic>
        <p:nvPicPr>
          <p:cNvPr id="19"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3068960"/>
            <a:ext cx="327600" cy="413322"/>
          </a:xfrm>
          <a:prstGeom prst="rect">
            <a:avLst/>
          </a:prstGeom>
          <a:noFill/>
        </p:spPr>
      </p:pic>
      <p:pic>
        <p:nvPicPr>
          <p:cNvPr id="20" name="Grafik 47"/>
          <p:cNvPicPr/>
          <p:nvPr/>
        </p:nvPicPr>
        <p:blipFill>
          <a:blip r:embed="rId3">
            <a:extLst>
              <a:ext uri="{28A0092B-C50C-407E-A947-70E740481C1C}">
                <a14:useLocalDpi xmlns:a14="http://schemas.microsoft.com/office/drawing/2010/main" val="0"/>
              </a:ext>
            </a:extLst>
          </a:blip>
          <a:stretch>
            <a:fillRect/>
          </a:stretch>
        </p:blipFill>
        <p:spPr bwMode="auto">
          <a:xfrm>
            <a:off x="2555776" y="4725144"/>
            <a:ext cx="327600" cy="413322"/>
          </a:xfrm>
          <a:prstGeom prst="rect">
            <a:avLst/>
          </a:prstGeom>
          <a:noFill/>
        </p:spPr>
      </p:pic>
      <p:pic>
        <p:nvPicPr>
          <p:cNvPr id="21"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2636912"/>
            <a:ext cx="328500" cy="414457"/>
          </a:xfrm>
          <a:prstGeom prst="rect">
            <a:avLst/>
          </a:prstGeom>
          <a:noFill/>
        </p:spPr>
      </p:pic>
      <p:pic>
        <p:nvPicPr>
          <p:cNvPr id="22" name="Grafik 47"/>
          <p:cNvPicPr/>
          <p:nvPr/>
        </p:nvPicPr>
        <p:blipFill>
          <a:blip r:embed="rId4">
            <a:extLst>
              <a:ext uri="{28A0092B-C50C-407E-A947-70E740481C1C}">
                <a14:useLocalDpi xmlns:a14="http://schemas.microsoft.com/office/drawing/2010/main" val="0"/>
              </a:ext>
            </a:extLst>
          </a:blip>
          <a:stretch>
            <a:fillRect/>
          </a:stretch>
        </p:blipFill>
        <p:spPr bwMode="auto">
          <a:xfrm>
            <a:off x="2555776" y="4221088"/>
            <a:ext cx="328500" cy="414457"/>
          </a:xfrm>
          <a:prstGeom prst="rect">
            <a:avLst/>
          </a:prstGeom>
          <a:noFill/>
        </p:spPr>
      </p:pic>
      <p:pic>
        <p:nvPicPr>
          <p:cNvPr id="25" name="Grafik 49"/>
          <p:cNvPicPr/>
          <p:nvPr/>
        </p:nvPicPr>
        <p:blipFill>
          <a:blip r:embed="rId5">
            <a:extLst>
              <a:ext uri="{28A0092B-C50C-407E-A947-70E740481C1C}">
                <a14:useLocalDpi xmlns:a14="http://schemas.microsoft.com/office/drawing/2010/main" val="0"/>
              </a:ext>
            </a:extLst>
          </a:blip>
          <a:stretch>
            <a:fillRect/>
          </a:stretch>
        </p:blipFill>
        <p:spPr bwMode="auto">
          <a:xfrm>
            <a:off x="2555776" y="5805264"/>
            <a:ext cx="321796" cy="331986"/>
          </a:xfrm>
          <a:prstGeom prst="rect">
            <a:avLst/>
          </a:prstGeom>
          <a:noFill/>
        </p:spPr>
      </p:pic>
    </p:spTree>
    <p:extLst>
      <p:ext uri="{BB962C8B-B14F-4D97-AF65-F5344CB8AC3E}">
        <p14:creationId xmlns:p14="http://schemas.microsoft.com/office/powerpoint/2010/main" val="541839288"/>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24544" y="908720"/>
            <a:ext cx="8856984" cy="4896544"/>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2" name="Inhaltsplatzhalter 1">
            <a:extLst>
              <a:ext uri="{FF2B5EF4-FFF2-40B4-BE49-F238E27FC236}">
                <a16:creationId xmlns:a16="http://schemas.microsoft.com/office/drawing/2014/main" id="{B3DBE3E6-673F-4F85-B859-05AEA8AD2485}"/>
              </a:ext>
            </a:extLst>
          </p:cNvPr>
          <p:cNvSpPr>
            <a:spLocks noGrp="1"/>
          </p:cNvSpPr>
          <p:nvPr>
            <p:ph idx="1"/>
          </p:nvPr>
        </p:nvSpPr>
        <p:spPr>
          <a:xfrm>
            <a:off x="323528" y="1124744"/>
            <a:ext cx="8064896" cy="4680520"/>
          </a:xfrm>
        </p:spPr>
        <p:txBody>
          <a:bodyPr/>
          <a:lstStyle/>
          <a:p>
            <a:pPr marL="342900" lvl="0">
              <a:spcBef>
                <a:spcPct val="50000"/>
              </a:spcBef>
              <a:buFont typeface="Wingdings" pitchFamily="2" charset="2"/>
              <a:buChar char="§"/>
            </a:pPr>
            <a:r>
              <a:rPr lang="de-DE" altLang="de-DE" sz="2200" dirty="0">
                <a:latin typeface="Calibri" panose="020F0502020204030204" pitchFamily="34" charset="0"/>
                <a:cs typeface="Calibri" panose="020F0502020204030204" pitchFamily="34" charset="0"/>
              </a:rPr>
              <a:t>Bilden Sie zwei/vier Gruppen. Jede Gruppe informiert sich mit Hilfe des bereitliegenden Materials über die Funktionen des Sachrechnens als Lernstoff und Lernprinzip.</a:t>
            </a:r>
            <a:r>
              <a:rPr lang="de-DE" sz="2200" dirty="0">
                <a:latin typeface="Calibri" panose="020F0502020204030204" pitchFamily="34" charset="0"/>
                <a:cs typeface="Calibri" panose="020F0502020204030204" pitchFamily="34" charset="0"/>
              </a:rPr>
              <a:t> </a:t>
            </a:r>
          </a:p>
          <a:p>
            <a:pPr marL="1085850" lvl="1" indent="-342900">
              <a:spcBef>
                <a:spcPts val="600"/>
              </a:spcBef>
              <a:buClr>
                <a:srgbClr val="327A86"/>
              </a:buClr>
            </a:pPr>
            <a:r>
              <a:rPr lang="de-DE" sz="2200" dirty="0">
                <a:latin typeface="Calibri" panose="020F0502020204030204" pitchFamily="34" charset="0"/>
                <a:cs typeface="Calibri" panose="020F0502020204030204" pitchFamily="34" charset="0"/>
              </a:rPr>
              <a:t>Gruppe 1/3: Sachrechnen als Lernstoff </a:t>
            </a:r>
          </a:p>
          <a:p>
            <a:pPr marL="1085850" lvl="1" indent="-342900">
              <a:spcBef>
                <a:spcPts val="300"/>
              </a:spcBef>
              <a:buClr>
                <a:srgbClr val="327A86"/>
              </a:buClr>
            </a:pPr>
            <a:r>
              <a:rPr lang="de-DE" sz="2200" dirty="0">
                <a:latin typeface="Calibri" panose="020F0502020204030204" pitchFamily="34" charset="0"/>
                <a:cs typeface="Calibri" panose="020F0502020204030204" pitchFamily="34" charset="0"/>
              </a:rPr>
              <a:t>Gruppe 2/4: Sachrechnen als Lernprinzip</a:t>
            </a:r>
            <a:endParaRPr lang="de-DE" altLang="de-DE" sz="2200" dirty="0">
              <a:latin typeface="Calibri" panose="020F0502020204030204" pitchFamily="34" charset="0"/>
              <a:cs typeface="Calibri" panose="020F0502020204030204" pitchFamily="34" charset="0"/>
            </a:endParaRPr>
          </a:p>
          <a:p>
            <a:pPr marL="342900">
              <a:spcBef>
                <a:spcPct val="50000"/>
              </a:spcBef>
              <a:buFont typeface="Wingdings" pitchFamily="2" charset="2"/>
              <a:buChar char="§"/>
            </a:pPr>
            <a:r>
              <a:rPr lang="de-DE" altLang="de-DE" sz="2200" dirty="0">
                <a:latin typeface="Calibri" panose="020F0502020204030204" pitchFamily="34" charset="0"/>
                <a:cs typeface="Calibri" panose="020F0502020204030204" pitchFamily="34" charset="0"/>
              </a:rPr>
              <a:t>Formulieren Sie zu Ihrer jeweiligen Funktionen selbst eine Beispielaufgabe.</a:t>
            </a:r>
          </a:p>
          <a:p>
            <a:pPr marL="342900">
              <a:spcBef>
                <a:spcPct val="50000"/>
              </a:spcBef>
              <a:buFont typeface="Wingdings" pitchFamily="2" charset="2"/>
              <a:buChar char="§"/>
            </a:pPr>
            <a:r>
              <a:rPr lang="de-DE" altLang="de-DE" sz="2200" dirty="0">
                <a:latin typeface="Calibri" panose="020F0502020204030204" pitchFamily="34" charset="0"/>
                <a:cs typeface="Calibri" panose="020F0502020204030204" pitchFamily="34" charset="0"/>
              </a:rPr>
              <a:t>Gestalten Sie ein Poster zur Information der Kollegen im Hinblick auf die von Ihnen erarbeitete</a:t>
            </a:r>
            <a:r>
              <a:rPr lang="de-DE" altLang="de-DE" sz="2200" dirty="0">
                <a:solidFill>
                  <a:srgbClr val="FF0000"/>
                </a:solidFill>
                <a:latin typeface="Calibri" panose="020F0502020204030204" pitchFamily="34" charset="0"/>
                <a:cs typeface="Calibri" panose="020F0502020204030204" pitchFamily="34" charset="0"/>
              </a:rPr>
              <a:t> </a:t>
            </a:r>
            <a:r>
              <a:rPr lang="de-DE" altLang="de-DE" sz="2200" dirty="0">
                <a:latin typeface="Calibri" panose="020F0502020204030204" pitchFamily="34" charset="0"/>
                <a:cs typeface="Calibri" panose="020F0502020204030204" pitchFamily="34" charset="0"/>
              </a:rPr>
              <a:t>Funktion.</a:t>
            </a:r>
          </a:p>
          <a:p>
            <a:pPr marL="342900">
              <a:spcBef>
                <a:spcPct val="50000"/>
              </a:spcBef>
              <a:buFont typeface="Wingdings" pitchFamily="2" charset="2"/>
              <a:buChar char="§"/>
            </a:pPr>
            <a:r>
              <a:rPr lang="de-DE" altLang="de-DE" sz="2200" dirty="0">
                <a:latin typeface="Calibri" panose="020F0502020204030204" pitchFamily="34" charset="0"/>
                <a:cs typeface="Calibri" panose="020F0502020204030204" pitchFamily="34" charset="0"/>
              </a:rPr>
              <a:t>Die Gruppen präsentieren ihre Ergebnisse.</a:t>
            </a:r>
          </a:p>
          <a:p>
            <a:endParaRPr lang="de-DE" dirty="0"/>
          </a:p>
        </p:txBody>
      </p:sp>
      <p:sp>
        <p:nvSpPr>
          <p:cNvPr id="7" name="Titel 6"/>
          <p:cNvSpPr>
            <a:spLocks noGrp="1"/>
          </p:cNvSpPr>
          <p:nvPr>
            <p:ph type="title"/>
          </p:nvPr>
        </p:nvSpPr>
        <p:spPr/>
        <p:txBody>
          <a:bodyPr>
            <a:normAutofit fontScale="90000"/>
          </a:bodyPr>
          <a:lstStyle/>
          <a:p>
            <a:r>
              <a:rPr lang="de-DE" dirty="0"/>
              <a:t>Auftrag</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468560" y="3176971"/>
            <a:ext cx="554461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altLang="x-none" dirty="0">
                <a:latin typeface="Calibri" pitchFamily="34" charset="0"/>
                <a:cs typeface="Calibri" pitchFamily="34" charset="0"/>
              </a:rPr>
              <a:t>Einführung in das Modul</a:t>
            </a:r>
          </a:p>
          <a:p>
            <a:pPr marL="514350" indent="-514350">
              <a:buClr>
                <a:srgbClr val="327A86"/>
              </a:buClr>
              <a:buAutoNum type="arabicPeriod"/>
            </a:pPr>
            <a:r>
              <a:rPr lang="de-DE" dirty="0">
                <a:latin typeface="Calibri" pitchFamily="34" charset="0"/>
                <a:cs typeface="Calibri" pitchFamily="34" charset="0"/>
              </a:rPr>
              <a:t>Begriff Sachrechnen</a:t>
            </a:r>
            <a:endParaRPr lang="de-DE" dirty="0"/>
          </a:p>
          <a:p>
            <a:pPr marL="514350" indent="-514350">
              <a:buClr>
                <a:srgbClr val="327A86"/>
              </a:buClr>
              <a:buAutoNum type="arabicPeriod"/>
            </a:pPr>
            <a:r>
              <a:rPr lang="de-DE" dirty="0"/>
              <a:t>Funktionen des Sachrechnens</a:t>
            </a:r>
          </a:p>
          <a:p>
            <a:pPr marL="514350" indent="-514350">
              <a:buClr>
                <a:srgbClr val="327A86"/>
              </a:buClr>
              <a:buAutoNum type="arabicPeriod"/>
            </a:pPr>
            <a:r>
              <a:rPr lang="de-DE" dirty="0">
                <a:solidFill>
                  <a:srgbClr val="327A86"/>
                </a:solidFill>
              </a:rPr>
              <a:t>Typen von Sachaufgaben</a:t>
            </a:r>
          </a:p>
          <a:p>
            <a:pPr marL="514350" indent="-514350">
              <a:buClr>
                <a:srgbClr val="327A86"/>
              </a:buClr>
              <a:buAutoNum type="arabicPeriod"/>
            </a:pPr>
            <a:r>
              <a:rPr lang="de-DE" dirty="0"/>
              <a:t>Vorbereitung Praxisphase </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el 2"/>
          <p:cNvSpPr>
            <a:spLocks noGrp="1"/>
          </p:cNvSpPr>
          <p:nvPr>
            <p:ph type="title"/>
          </p:nvPr>
        </p:nvSpPr>
        <p:spPr/>
        <p:txBody>
          <a:bodyPr>
            <a:normAutofit/>
          </a:bodyPr>
          <a:lstStyle/>
          <a:p>
            <a:r>
              <a:rPr lang="de-DE" sz="2500" dirty="0"/>
              <a:t>Anmerkungen</a:t>
            </a:r>
          </a:p>
        </p:txBody>
      </p:sp>
      <p:sp>
        <p:nvSpPr>
          <p:cNvPr id="4" name="Rechteck 3"/>
          <p:cNvSpPr/>
          <p:nvPr/>
        </p:nvSpPr>
        <p:spPr>
          <a:xfrm>
            <a:off x="323528" y="917912"/>
            <a:ext cx="8748464" cy="5678478"/>
          </a:xfrm>
          <a:prstGeom prst="rect">
            <a:avLst/>
          </a:prstGeom>
        </p:spPr>
        <p:txBody>
          <a:bodyPr wrap="square">
            <a:spAutoFit/>
          </a:bodyPr>
          <a:lstStyle/>
          <a:p>
            <a:pPr algn="just"/>
            <a:r>
              <a:rPr lang="de-DE" altLang="x-none" sz="1800" b="1" dirty="0">
                <a:latin typeface="Calibri" charset="0"/>
              </a:rPr>
              <a:t>Typen von Sachaufgaben</a:t>
            </a:r>
          </a:p>
          <a:p>
            <a:pPr algn="just"/>
            <a:r>
              <a:rPr lang="de-DE" altLang="x-none" sz="1800" b="1" dirty="0">
                <a:latin typeface="Calibri" charset="0"/>
              </a:rPr>
              <a:t>Ziel</a:t>
            </a:r>
            <a:r>
              <a:rPr lang="de-DE" altLang="x-none" sz="1800" dirty="0">
                <a:latin typeface="Calibri" charset="0"/>
              </a:rPr>
              <a:t>: Der folgende Abschnitt dient dazu, den TN einen Eindruck davon zu vermitteln, wie vielfältig Sachaufgaben sein können. Der reduzierte Blick auf Aufgaben des  Typs „Frage-Rechnung-Antwort</a:t>
            </a:r>
            <a:r>
              <a:rPr lang="de-DE" altLang="de-DE" sz="1800" dirty="0">
                <a:latin typeface="Calibri" charset="0"/>
              </a:rPr>
              <a:t>“</a:t>
            </a:r>
            <a:r>
              <a:rPr lang="de-DE" altLang="x-none" sz="1800" dirty="0">
                <a:latin typeface="Calibri" charset="0"/>
              </a:rPr>
              <a:t> soll an dieser Stelle erweitert werden.</a:t>
            </a:r>
          </a:p>
          <a:p>
            <a:pPr algn="just"/>
            <a:endParaRPr lang="de-DE" altLang="x-none" sz="1800" b="1" dirty="0">
              <a:latin typeface="Calibri" charset="0"/>
            </a:endParaRPr>
          </a:p>
          <a:p>
            <a:pPr algn="just"/>
            <a:r>
              <a:rPr lang="de-DE" altLang="x-none" sz="1800" b="1" dirty="0">
                <a:latin typeface="Calibri" charset="0"/>
              </a:rPr>
              <a:t>Input</a:t>
            </a:r>
          </a:p>
          <a:p>
            <a:pPr algn="just">
              <a:spcAft>
                <a:spcPts val="600"/>
              </a:spcAft>
            </a:pPr>
            <a:r>
              <a:rPr lang="de-DE" altLang="x-none" sz="1800" dirty="0">
                <a:latin typeface="Calibri" charset="0"/>
              </a:rPr>
              <a:t>Zunächst wird die </a:t>
            </a:r>
            <a:r>
              <a:rPr lang="de-DE" altLang="x-none" sz="1800" b="1" dirty="0">
                <a:latin typeface="Calibri" charset="0"/>
              </a:rPr>
              <a:t>Kategorisierung von Sachaufgaben </a:t>
            </a:r>
            <a:r>
              <a:rPr lang="de-DE" altLang="x-none" sz="1800" dirty="0">
                <a:latin typeface="Calibri" charset="0"/>
              </a:rPr>
              <a:t>nach eingekleideten Aufgaben, Textaufgaben und Sachaufgaben bzw. Sachrechenproblemen (vgl. Radatz/Schipper 1983) vorgestellt und mit Beispielen belegt:</a:t>
            </a:r>
          </a:p>
          <a:p>
            <a:pPr lvl="1"/>
            <a:r>
              <a:rPr lang="de-DE" altLang="x-none" sz="1600" u="sng" dirty="0">
                <a:latin typeface="Calibri" charset="0"/>
              </a:rPr>
              <a:t>Eingekleidete Aufgaben</a:t>
            </a:r>
            <a:r>
              <a:rPr lang="de-DE" altLang="x-none" sz="1600" dirty="0">
                <a:latin typeface="Calibri" charset="0"/>
              </a:rPr>
              <a:t>: </a:t>
            </a:r>
          </a:p>
          <a:p>
            <a:pPr lvl="1"/>
            <a:r>
              <a:rPr lang="de-DE" altLang="x-none" sz="1600" dirty="0">
                <a:latin typeface="Calibri" charset="0"/>
              </a:rPr>
              <a:t>Sie dienen dem Anwenden und Üben von Rechenfertigkeiten und mathematischen Begriffen (Rechenrätsel oder früher auch Textaufgaben genannt). Es sind einfache in Worte gefasste Aufgabenkonstruktionen bzw. Rechenoperationen ohne Realitätsbezug.</a:t>
            </a:r>
          </a:p>
          <a:p>
            <a:pPr lvl="1"/>
            <a:r>
              <a:rPr lang="de-DE" altLang="x-none" sz="1600" u="sng" dirty="0">
                <a:latin typeface="Calibri" charset="0"/>
              </a:rPr>
              <a:t>Textaufgaben: </a:t>
            </a:r>
          </a:p>
          <a:p>
            <a:pPr lvl="1"/>
            <a:r>
              <a:rPr lang="de-DE" altLang="x-none" sz="1600" dirty="0">
                <a:latin typeface="Calibri" charset="0"/>
              </a:rPr>
              <a:t>Sie dienen der Förderung mathematischer Fähigkeiten, wobei der Sachkomplex durchschaut werden muss. Die Sache selbst ist aber austauschbar und weniger bedeutungsvoll.</a:t>
            </a:r>
          </a:p>
          <a:p>
            <a:pPr lvl="1"/>
            <a:r>
              <a:rPr lang="de-DE" altLang="x-none" sz="1600" u="sng" dirty="0">
                <a:latin typeface="Calibri" charset="0"/>
              </a:rPr>
              <a:t>Sachaufgaben bzw. Sachprobleme</a:t>
            </a:r>
            <a:r>
              <a:rPr lang="de-DE" altLang="x-none" sz="1600" dirty="0">
                <a:latin typeface="Calibri" charset="0"/>
              </a:rPr>
              <a:t>: </a:t>
            </a:r>
          </a:p>
          <a:p>
            <a:pPr lvl="1"/>
            <a:r>
              <a:rPr lang="de-DE" altLang="x-none" sz="1600" dirty="0">
                <a:latin typeface="Calibri" charset="0"/>
              </a:rPr>
              <a:t>Das sind echte Anwendungen mathematischen Wissens in realistischen Sachsituationen, zu denen oft erst noch weitere Daten gesammelt werden müssen. Die Sache muss mitdiskutiert werden.</a:t>
            </a:r>
          </a:p>
          <a:p>
            <a:endParaRPr lang="de-DE" altLang="x-none" sz="1800" dirty="0">
              <a:latin typeface="Calibri" charset="0"/>
            </a:endParaRPr>
          </a:p>
          <a:p>
            <a:endParaRPr lang="de-DE" altLang="x-none" sz="1800" dirty="0">
              <a:latin typeface="Calibri" charset="0"/>
            </a:endParaRP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hteck 2"/>
          <p:cNvSpPr/>
          <p:nvPr/>
        </p:nvSpPr>
        <p:spPr>
          <a:xfrm>
            <a:off x="395536" y="908720"/>
            <a:ext cx="8352928" cy="3939540"/>
          </a:xfrm>
          <a:prstGeom prst="rect">
            <a:avLst/>
          </a:prstGeom>
        </p:spPr>
        <p:txBody>
          <a:bodyPr wrap="square">
            <a:spAutoFit/>
          </a:bodyPr>
          <a:lstStyle/>
          <a:p>
            <a:pPr algn="just"/>
            <a:r>
              <a:rPr lang="de-DE" altLang="x-none" sz="1800" b="1" dirty="0">
                <a:latin typeface="Calibri" charset="0"/>
              </a:rPr>
              <a:t>Folie 46 </a:t>
            </a:r>
            <a:r>
              <a:rPr lang="de-DE" altLang="x-none" sz="1800" dirty="0">
                <a:latin typeface="Calibri" charset="0"/>
              </a:rPr>
              <a:t>zeigt im Gegensatz dazu die vorgenommene Kategorisierung von Franke &amp; </a:t>
            </a:r>
            <a:r>
              <a:rPr lang="de-DE" altLang="x-none" sz="1800" dirty="0" err="1">
                <a:latin typeface="Calibri" charset="0"/>
              </a:rPr>
              <a:t>Ruwisch</a:t>
            </a:r>
            <a:r>
              <a:rPr lang="de-DE" altLang="x-none" sz="1800" dirty="0">
                <a:latin typeface="Calibri" charset="0"/>
              </a:rPr>
              <a:t> (2011): Kategorisierung nach der beschriebenen Situation: nach dem mathematischen Inhalt, zum situationsadäquaten Umgang mit Größen. </a:t>
            </a:r>
          </a:p>
          <a:p>
            <a:pPr algn="just">
              <a:spcAft>
                <a:spcPts val="1200"/>
              </a:spcAft>
            </a:pPr>
            <a:r>
              <a:rPr lang="de-DE" altLang="x-none" sz="1800" dirty="0">
                <a:latin typeface="Calibri" charset="0"/>
              </a:rPr>
              <a:t>Auf der </a:t>
            </a:r>
            <a:r>
              <a:rPr lang="de-DE" altLang="x-none" sz="1800" b="1" dirty="0">
                <a:latin typeface="Calibri" charset="0"/>
              </a:rPr>
              <a:t>anschließenden Folie </a:t>
            </a:r>
            <a:r>
              <a:rPr lang="de-DE" altLang="x-none" sz="1800" dirty="0">
                <a:latin typeface="Calibri" charset="0"/>
              </a:rPr>
              <a:t>wird eine dritte Kategorisierung nach Winter (2003) vorgenommen: Aufgabe bearbeiten, Probleme lösen, Kontexte untersuchen.</a:t>
            </a:r>
          </a:p>
          <a:p>
            <a:pPr algn="just"/>
            <a:r>
              <a:rPr lang="de-DE" altLang="x-none" sz="1800" b="1" dirty="0">
                <a:latin typeface="Calibri" charset="0"/>
              </a:rPr>
              <a:t>Diskussion:</a:t>
            </a:r>
          </a:p>
          <a:p>
            <a:pPr algn="just">
              <a:spcAft>
                <a:spcPts val="1200"/>
              </a:spcAft>
            </a:pPr>
            <a:r>
              <a:rPr lang="de-DE" altLang="x-none" sz="1800" dirty="0">
                <a:latin typeface="Calibri" charset="0"/>
              </a:rPr>
              <a:t>In der nun anschließenden Diskussion sollen die TN darüber befinden, wo sie die wesentlichen </a:t>
            </a:r>
            <a:r>
              <a:rPr lang="de-DE" altLang="x-none" sz="1800" b="1" dirty="0">
                <a:latin typeface="Calibri" charset="0"/>
              </a:rPr>
              <a:t>Unterschiede und Gemeinsamkeiten </a:t>
            </a:r>
            <a:r>
              <a:rPr lang="de-DE" altLang="x-none" sz="1800" dirty="0">
                <a:latin typeface="Calibri" charset="0"/>
              </a:rPr>
              <a:t>zwischen diesen Modellen sehen und welche </a:t>
            </a:r>
            <a:r>
              <a:rPr lang="de-DE" altLang="x-none" sz="1800" b="1" dirty="0">
                <a:latin typeface="Calibri" charset="0"/>
              </a:rPr>
              <a:t>Bedeutung </a:t>
            </a:r>
            <a:r>
              <a:rPr lang="de-DE" altLang="x-none" sz="1800" dirty="0">
                <a:latin typeface="Calibri" charset="0"/>
              </a:rPr>
              <a:t>die Kenntnis dieser unterschiedlichen Funktionen für den eigenen Unterricht haben könnte</a:t>
            </a:r>
            <a:r>
              <a:rPr lang="de-DE" sz="1800" dirty="0"/>
              <a:t> (</a:t>
            </a:r>
            <a:r>
              <a:rPr lang="de-DE" sz="1400" dirty="0">
                <a:latin typeface="Calibri" pitchFamily="34" charset="0"/>
                <a:cs typeface="Calibri" pitchFamily="34" charset="0"/>
              </a:rPr>
              <a:t>Modell meint hier, dass man Sachaufgaben nach verschiedenen Modellen kategorisieren kann.).</a:t>
            </a:r>
            <a:endParaRPr lang="de-DE" altLang="x-none" sz="1800" dirty="0">
              <a:latin typeface="Calibri" charset="0"/>
            </a:endParaRPr>
          </a:p>
          <a:p>
            <a:pPr algn="just"/>
            <a:r>
              <a:rPr lang="de-DE" altLang="x-none" sz="1800" b="1" dirty="0">
                <a:latin typeface="Calibri" charset="0"/>
              </a:rPr>
              <a:t>Zur Festigung/Übung</a:t>
            </a:r>
            <a:r>
              <a:rPr lang="de-DE" altLang="x-none" sz="1800" dirty="0">
                <a:latin typeface="Calibri" charset="0"/>
              </a:rPr>
              <a:t> werden nun die  befindlichen Sachaufgaben einem Modell zugeordnet und die Zuordnungen im Anschluss diskutiert.</a:t>
            </a: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hteck 3"/>
          <p:cNvSpPr>
            <a:spLocks noChangeArrowheads="1"/>
          </p:cNvSpPr>
          <p:nvPr/>
        </p:nvSpPr>
        <p:spPr bwMode="auto">
          <a:xfrm>
            <a:off x="683568" y="2348880"/>
            <a:ext cx="80648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marL="0" indent="0" eaLnBrk="1" hangingPunct="1">
              <a:spcBef>
                <a:spcPts val="0"/>
              </a:spcBef>
            </a:pPr>
            <a:endParaRPr lang="de-DE" altLang="x-none" sz="2000" dirty="0">
              <a:latin typeface="Calibri" pitchFamily="34" charset="0"/>
              <a:cs typeface="Calibri" pitchFamily="34" charset="0"/>
            </a:endParaRPr>
          </a:p>
        </p:txBody>
      </p:sp>
      <p:sp>
        <p:nvSpPr>
          <p:cNvPr id="4" name="Inhaltsplatzhalter 3"/>
          <p:cNvSpPr>
            <a:spLocks noGrp="1"/>
          </p:cNvSpPr>
          <p:nvPr>
            <p:ph idx="1"/>
          </p:nvPr>
        </p:nvSpPr>
        <p:spPr>
          <a:xfrm>
            <a:off x="323528" y="1700808"/>
            <a:ext cx="7920880" cy="4824536"/>
          </a:xfrm>
        </p:spPr>
        <p:txBody>
          <a:bodyPr/>
          <a:lstStyle/>
          <a:p>
            <a:pPr marL="0" indent="0" algn="just">
              <a:spcBef>
                <a:spcPts val="0"/>
              </a:spcBef>
              <a:buNone/>
            </a:pPr>
            <a:r>
              <a:rPr lang="de-DE" altLang="x-none" sz="2400" dirty="0">
                <a:latin typeface="Calibri" pitchFamily="34" charset="0"/>
                <a:cs typeface="Calibri" pitchFamily="34" charset="0"/>
              </a:rPr>
              <a:t>Wir haben bisher festgestellt, dass das Sachrechnen unterschiedliche Funktionen hat. </a:t>
            </a:r>
          </a:p>
          <a:p>
            <a:pPr marL="0" indent="0" algn="just">
              <a:spcBef>
                <a:spcPts val="0"/>
              </a:spcBef>
            </a:pPr>
            <a:endParaRPr lang="de-DE" altLang="x-none" sz="2400" dirty="0">
              <a:latin typeface="Calibri" pitchFamily="34" charset="0"/>
              <a:cs typeface="Calibri" pitchFamily="34" charset="0"/>
            </a:endParaRPr>
          </a:p>
          <a:p>
            <a:pPr marL="0" indent="0" algn="just">
              <a:spcBef>
                <a:spcPts val="0"/>
              </a:spcBef>
              <a:buNone/>
            </a:pPr>
            <a:r>
              <a:rPr lang="de-DE" altLang="x-none" sz="2400" dirty="0">
                <a:latin typeface="Calibri" pitchFamily="34" charset="0"/>
                <a:cs typeface="Calibri" pitchFamily="34" charset="0"/>
              </a:rPr>
              <a:t>Um zu jeder Funktion „gute“, passende Sachaufgaben auszuwählen, wollen wir untersuchen, welche verschiedenen Sachaufgaben es gibt.</a:t>
            </a:r>
          </a:p>
          <a:p>
            <a:endParaRPr lang="de-DE" dirty="0"/>
          </a:p>
        </p:txBody>
      </p:sp>
      <p:sp>
        <p:nvSpPr>
          <p:cNvPr id="3" name="Titel 2"/>
          <p:cNvSpPr>
            <a:spLocks noGrp="1"/>
          </p:cNvSpPr>
          <p:nvPr>
            <p:ph type="title"/>
          </p:nvPr>
        </p:nvSpPr>
        <p:spPr/>
        <p:txBody>
          <a:bodyPr>
            <a:normAutofit fontScale="90000"/>
          </a:bodyPr>
          <a:lstStyle/>
          <a:p>
            <a:br>
              <a:rPr lang="de-DE" altLang="x-none" dirty="0">
                <a:latin typeface="Calibri" pitchFamily="34" charset="0"/>
                <a:cs typeface="Calibri" pitchFamily="34" charset="0"/>
              </a:rPr>
            </a:br>
            <a:r>
              <a:rPr lang="de-DE" altLang="x-none" dirty="0">
                <a:latin typeface="Calibri" pitchFamily="34" charset="0"/>
                <a:cs typeface="Calibri" pitchFamily="34" charset="0"/>
              </a:rPr>
              <a:t>Typen von Sachaufgaben</a:t>
            </a:r>
            <a:br>
              <a:rPr lang="de-DE" altLang="x-none" dirty="0">
                <a:latin typeface="Calibri" pitchFamily="34" charset="0"/>
                <a:cs typeface="Calibri" pitchFamily="34" charset="0"/>
              </a:rPr>
            </a:br>
            <a:endParaRPr lang="de-DE" dirty="0"/>
          </a:p>
        </p:txBody>
      </p:sp>
    </p:spTree>
    <p:extLst>
      <p:ext uri="{BB962C8B-B14F-4D97-AF65-F5344CB8AC3E}">
        <p14:creationId xmlns:p14="http://schemas.microsoft.com/office/powerpoint/2010/main" val="49714821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2411760" y="6165304"/>
            <a:ext cx="6552728" cy="276999"/>
          </a:xfrm>
          <a:prstGeom prst="rect">
            <a:avLst/>
          </a:prstGeom>
        </p:spPr>
        <p:txBody>
          <a:bodyPr wrap="square">
            <a:spAutoFit/>
          </a:bodyPr>
          <a:lstStyle/>
          <a:p>
            <a:pPr eaLnBrk="1" hangingPunct="1">
              <a:spcBef>
                <a:spcPct val="50000"/>
              </a:spcBef>
              <a:defRPr/>
            </a:pPr>
            <a:r>
              <a:rPr lang="de-DE" altLang="de-DE" sz="1200" dirty="0">
                <a:latin typeface="Calibri" pitchFamily="34" charset="0"/>
                <a:cs typeface="Calibri" pitchFamily="34" charset="0"/>
              </a:rPr>
              <a:t>Vgl. Maier 1970, Maier/Schubert 1978, </a:t>
            </a:r>
            <a:r>
              <a:rPr lang="de-DE" altLang="de-DE" sz="1200" dirty="0" err="1">
                <a:latin typeface="Calibri" pitchFamily="34" charset="0"/>
                <a:cs typeface="Calibri" pitchFamily="34" charset="0"/>
              </a:rPr>
              <a:t>Radatz</a:t>
            </a:r>
            <a:r>
              <a:rPr lang="de-DE" altLang="de-DE" sz="1200" dirty="0">
                <a:latin typeface="Calibri" pitchFamily="34" charset="0"/>
                <a:cs typeface="Calibri" pitchFamily="34" charset="0"/>
              </a:rPr>
              <a:t>/Schipper 1983, </a:t>
            </a:r>
            <a:r>
              <a:rPr lang="de-DE" altLang="de-DE" sz="1200" dirty="0" err="1">
                <a:latin typeface="Calibri" pitchFamily="34" charset="0"/>
                <a:cs typeface="Calibri" pitchFamily="34" charset="0"/>
              </a:rPr>
              <a:t>Graumann</a:t>
            </a:r>
            <a:r>
              <a:rPr lang="de-DE" altLang="de-DE" sz="1200" dirty="0">
                <a:latin typeface="Calibri" pitchFamily="34" charset="0"/>
                <a:cs typeface="Calibri" pitchFamily="34" charset="0"/>
              </a:rPr>
              <a:t> 1983, </a:t>
            </a:r>
            <a:r>
              <a:rPr lang="de-DE" altLang="de-DE" sz="1200" dirty="0" err="1">
                <a:latin typeface="Calibri" pitchFamily="34" charset="0"/>
                <a:cs typeface="Calibri" pitchFamily="34" charset="0"/>
              </a:rPr>
              <a:t>Naudersch</a:t>
            </a:r>
            <a:r>
              <a:rPr lang="de-DE" altLang="de-DE" sz="1200" dirty="0">
                <a:latin typeface="Calibri" pitchFamily="34" charset="0"/>
                <a:cs typeface="Calibri" pitchFamily="34" charset="0"/>
              </a:rPr>
              <a:t> 1994 u. a.</a:t>
            </a:r>
          </a:p>
        </p:txBody>
      </p:sp>
      <p:sp>
        <p:nvSpPr>
          <p:cNvPr id="3" name="Inhaltsplatzhalter 2"/>
          <p:cNvSpPr>
            <a:spLocks noGrp="1"/>
          </p:cNvSpPr>
          <p:nvPr>
            <p:ph idx="1"/>
          </p:nvPr>
        </p:nvSpPr>
        <p:spPr>
          <a:xfrm>
            <a:off x="323528" y="1772816"/>
            <a:ext cx="7128792" cy="3744416"/>
          </a:xfrm>
        </p:spPr>
        <p:txBody>
          <a:bodyPr/>
          <a:lstStyle/>
          <a:p>
            <a:pPr marL="0" indent="0" algn="just">
              <a:spcBef>
                <a:spcPct val="50000"/>
              </a:spcBef>
              <a:buNone/>
              <a:defRPr/>
            </a:pPr>
            <a:r>
              <a:rPr lang="de-DE" altLang="de-DE" sz="2400" dirty="0">
                <a:latin typeface="Calibri" pitchFamily="34" charset="0"/>
                <a:cs typeface="Calibri" pitchFamily="34" charset="0"/>
              </a:rPr>
              <a:t>Je nach Gewichtung der Sache oder der Mathematik wird traditionell unterschieden zwischen</a:t>
            </a:r>
          </a:p>
          <a:p>
            <a:pPr marL="342900" indent="-342900">
              <a:spcBef>
                <a:spcPct val="50000"/>
              </a:spcBef>
              <a:buFont typeface="Wingdings" panose="05000000000000000000" pitchFamily="2" charset="2"/>
              <a:buChar char="§"/>
              <a:defRPr/>
            </a:pPr>
            <a:r>
              <a:rPr lang="de-DE" altLang="de-DE" sz="2400" dirty="0">
                <a:latin typeface="Calibri" pitchFamily="34" charset="0"/>
                <a:cs typeface="Calibri" pitchFamily="34" charset="0"/>
              </a:rPr>
              <a:t>eingekleideten Aufgaben,</a:t>
            </a:r>
          </a:p>
          <a:p>
            <a:pPr marL="342900" indent="-342900">
              <a:spcBef>
                <a:spcPct val="50000"/>
              </a:spcBef>
              <a:buFont typeface="Wingdings" panose="05000000000000000000" pitchFamily="2" charset="2"/>
              <a:buChar char="§"/>
              <a:defRPr/>
            </a:pPr>
            <a:r>
              <a:rPr lang="de-DE" altLang="de-DE" sz="2400" dirty="0">
                <a:latin typeface="Calibri" pitchFamily="34" charset="0"/>
                <a:cs typeface="Calibri" pitchFamily="34" charset="0"/>
              </a:rPr>
              <a:t>Textaufgaben und</a:t>
            </a:r>
          </a:p>
          <a:p>
            <a:pPr marL="342900" indent="-342900">
              <a:spcBef>
                <a:spcPct val="50000"/>
              </a:spcBef>
              <a:buFont typeface="Wingdings" panose="05000000000000000000" pitchFamily="2" charset="2"/>
              <a:buChar char="§"/>
              <a:defRPr/>
            </a:pPr>
            <a:r>
              <a:rPr lang="de-DE" altLang="de-DE" sz="2400" dirty="0">
                <a:latin typeface="Calibri" pitchFamily="34" charset="0"/>
                <a:cs typeface="Calibri" pitchFamily="34" charset="0"/>
              </a:rPr>
              <a:t>Sachaufgaben bzw. Sachrechenproblemen.</a:t>
            </a:r>
          </a:p>
          <a:p>
            <a:endParaRPr lang="de-DE" dirty="0"/>
          </a:p>
        </p:txBody>
      </p:sp>
      <p:sp>
        <p:nvSpPr>
          <p:cNvPr id="2" name="Titel 1"/>
          <p:cNvSpPr>
            <a:spLocks noGrp="1"/>
          </p:cNvSpPr>
          <p:nvPr>
            <p:ph type="title"/>
          </p:nvPr>
        </p:nvSpPr>
        <p:spPr/>
        <p:txBody>
          <a:bodyPr>
            <a:normAutofit fontScale="90000"/>
          </a:bodyPr>
          <a:lstStyle/>
          <a:p>
            <a:br>
              <a:rPr lang="de-DE" altLang="x-none" dirty="0">
                <a:latin typeface="Calibri" pitchFamily="34" charset="0"/>
                <a:cs typeface="Calibri" pitchFamily="34" charset="0"/>
              </a:rPr>
            </a:br>
            <a:r>
              <a:rPr lang="de-DE" altLang="x-none" dirty="0">
                <a:latin typeface="Calibri" pitchFamily="34" charset="0"/>
                <a:cs typeface="Calibri" pitchFamily="34" charset="0"/>
              </a:rPr>
              <a:t>Typen von Sachaufgaben</a:t>
            </a:r>
            <a:br>
              <a:rPr lang="de-DE" altLang="x-none" dirty="0">
                <a:latin typeface="Calibri" pitchFamily="34" charset="0"/>
                <a:cs typeface="Calibri" pitchFamily="34" charset="0"/>
              </a:rPr>
            </a:br>
            <a:endParaRPr lang="de-DE" dirty="0"/>
          </a:p>
        </p:txBody>
      </p:sp>
    </p:spTree>
    <p:extLst>
      <p:ext uri="{BB962C8B-B14F-4D97-AF65-F5344CB8AC3E}">
        <p14:creationId xmlns:p14="http://schemas.microsoft.com/office/powerpoint/2010/main" val="9639742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feld 1"/>
          <p:cNvSpPr txBox="1">
            <a:spLocks noChangeArrowheads="1"/>
          </p:cNvSpPr>
          <p:nvPr/>
        </p:nvSpPr>
        <p:spPr bwMode="auto">
          <a:xfrm>
            <a:off x="6732240" y="6279366"/>
            <a:ext cx="201622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200" dirty="0">
                <a:latin typeface="Calibri" pitchFamily="34" charset="0"/>
                <a:cs typeface="Calibri" pitchFamily="34" charset="0"/>
              </a:rPr>
              <a:t>vgl. Franke &amp; </a:t>
            </a:r>
            <a:r>
              <a:rPr lang="de-DE" altLang="x-none" sz="1200" dirty="0" err="1">
                <a:latin typeface="Calibri" pitchFamily="34" charset="0"/>
                <a:cs typeface="Calibri" pitchFamily="34" charset="0"/>
              </a:rPr>
              <a:t>Ruwisch</a:t>
            </a:r>
            <a:r>
              <a:rPr lang="de-DE" altLang="x-none" sz="1200" dirty="0">
                <a:latin typeface="Calibri" pitchFamily="34" charset="0"/>
                <a:cs typeface="Calibri" pitchFamily="34" charset="0"/>
              </a:rPr>
              <a:t>  (2011)</a:t>
            </a:r>
          </a:p>
        </p:txBody>
      </p:sp>
      <p:sp>
        <p:nvSpPr>
          <p:cNvPr id="2" name="Titel 1"/>
          <p:cNvSpPr>
            <a:spLocks noGrp="1"/>
          </p:cNvSpPr>
          <p:nvPr>
            <p:ph type="title"/>
          </p:nvPr>
        </p:nvSpPr>
        <p:spPr/>
        <p:txBody>
          <a:bodyPr>
            <a:normAutofit fontScale="90000"/>
          </a:bodyPr>
          <a:lstStyle/>
          <a:p>
            <a:br>
              <a:rPr lang="de-DE" altLang="x-none" dirty="0">
                <a:latin typeface="Calibri" pitchFamily="34" charset="0"/>
                <a:cs typeface="Calibri" pitchFamily="34" charset="0"/>
              </a:rPr>
            </a:br>
            <a:r>
              <a:rPr lang="de-DE" altLang="x-none" dirty="0">
                <a:latin typeface="Calibri" pitchFamily="34" charset="0"/>
                <a:cs typeface="Calibri" pitchFamily="34" charset="0"/>
              </a:rPr>
              <a:t>Typen von Sachaufgaben</a:t>
            </a:r>
            <a:br>
              <a:rPr lang="de-DE" altLang="x-none" dirty="0">
                <a:latin typeface="Calibri" pitchFamily="34" charset="0"/>
                <a:cs typeface="Calibri" pitchFamily="34" charset="0"/>
              </a:rPr>
            </a:br>
            <a:endParaRPr lang="de-DE" dirty="0"/>
          </a:p>
        </p:txBody>
      </p:sp>
      <p:sp>
        <p:nvSpPr>
          <p:cNvPr id="3" name="Inhaltsplatzhalter 2"/>
          <p:cNvSpPr>
            <a:spLocks noGrp="1"/>
          </p:cNvSpPr>
          <p:nvPr>
            <p:ph idx="1"/>
          </p:nvPr>
        </p:nvSpPr>
        <p:spPr/>
        <p:txBody>
          <a:bodyPr/>
          <a:lstStyle/>
          <a:p>
            <a:pPr>
              <a:spcBef>
                <a:spcPts val="0"/>
              </a:spcBef>
              <a:spcAft>
                <a:spcPts val="300"/>
              </a:spcAft>
            </a:pPr>
            <a:r>
              <a:rPr lang="de-DE" altLang="x-none" sz="1800" dirty="0">
                <a:latin typeface="Calibri" pitchFamily="34" charset="0"/>
                <a:cs typeface="Calibri" pitchFamily="34" charset="0"/>
              </a:rPr>
              <a:t>Kategorisierung der Aufgaben nach der </a:t>
            </a:r>
            <a:r>
              <a:rPr lang="de-DE" altLang="x-none" sz="1800" b="1" dirty="0">
                <a:latin typeface="Calibri" pitchFamily="34" charset="0"/>
                <a:cs typeface="Calibri" pitchFamily="34" charset="0"/>
              </a:rPr>
              <a:t>beschriebenen Situation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Sachaufgaben mit Alltagsbezug</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Sachaufgaben ohne Alltagsbezug</a:t>
            </a:r>
          </a:p>
          <a:p>
            <a:pPr>
              <a:spcBef>
                <a:spcPts val="600"/>
              </a:spcBef>
              <a:spcAft>
                <a:spcPts val="300"/>
              </a:spcAft>
            </a:pPr>
            <a:r>
              <a:rPr lang="de-DE" altLang="x-none" sz="1800" dirty="0">
                <a:latin typeface="Calibri" pitchFamily="34" charset="0"/>
                <a:cs typeface="Calibri" pitchFamily="34" charset="0"/>
              </a:rPr>
              <a:t>Kategorisierung der Aufgaben nach dem </a:t>
            </a:r>
            <a:r>
              <a:rPr lang="de-DE" altLang="x-none" sz="1800" b="1" dirty="0">
                <a:latin typeface="Calibri" pitchFamily="34" charset="0"/>
                <a:cs typeface="Calibri" pitchFamily="34" charset="0"/>
              </a:rPr>
              <a:t>mathematischen Inhalt</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arithmetischer Inhalt</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geometrischer Inhalt</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zu funktionalen Zusammenhängen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zum situationsadäquaten Umgang mit Größen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mit stochastischem Inhalt</a:t>
            </a:r>
          </a:p>
          <a:p>
            <a:pPr algn="just">
              <a:spcBef>
                <a:spcPts val="600"/>
              </a:spcBef>
              <a:spcAft>
                <a:spcPts val="300"/>
              </a:spcAft>
            </a:pPr>
            <a:r>
              <a:rPr lang="de-DE" altLang="x-none" sz="1800" dirty="0">
                <a:latin typeface="Calibri" pitchFamily="34" charset="0"/>
                <a:cs typeface="Calibri" pitchFamily="34" charset="0"/>
              </a:rPr>
              <a:t>Kategorisierung der Aufgaben nach der </a:t>
            </a:r>
            <a:r>
              <a:rPr lang="de-DE" altLang="x-none" sz="1800" b="1" dirty="0">
                <a:latin typeface="Calibri" pitchFamily="34" charset="0"/>
                <a:cs typeface="Calibri" pitchFamily="34" charset="0"/>
              </a:rPr>
              <a:t>Präsentationsform </a:t>
            </a:r>
          </a:p>
          <a:p>
            <a:pPr algn="just">
              <a:spcBef>
                <a:spcPts val="600"/>
              </a:spcBef>
              <a:spcAft>
                <a:spcPts val="300"/>
              </a:spcAft>
            </a:pPr>
            <a:r>
              <a:rPr lang="de-DE" altLang="x-none" sz="1800" dirty="0">
                <a:latin typeface="Calibri" pitchFamily="34" charset="0"/>
                <a:cs typeface="Calibri" pitchFamily="34" charset="0"/>
              </a:rPr>
              <a:t>Sachrechnen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in Echtsituationen/reale Phänomene und Projekte</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mit authentischen Mathematisierungen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mit Bildern</a:t>
            </a:r>
          </a:p>
          <a:p>
            <a:pPr lvl="1">
              <a:spcBef>
                <a:spcPts val="0"/>
              </a:spcBef>
              <a:buClr>
                <a:srgbClr val="327A86"/>
              </a:buClr>
              <a:buFont typeface="Wingdings" panose="05000000000000000000" pitchFamily="2" charset="2"/>
              <a:buChar char="§"/>
            </a:pPr>
            <a:r>
              <a:rPr lang="de-DE" altLang="x-none" dirty="0">
                <a:latin typeface="Calibri" pitchFamily="34" charset="0"/>
                <a:cs typeface="Calibri" pitchFamily="34" charset="0"/>
              </a:rPr>
              <a:t>  mit Texten</a:t>
            </a:r>
          </a:p>
          <a:p>
            <a:endParaRPr lang="de-DE" dirty="0"/>
          </a:p>
        </p:txBody>
      </p:sp>
    </p:spTree>
    <p:extLst>
      <p:ext uri="{BB962C8B-B14F-4D97-AF65-F5344CB8AC3E}">
        <p14:creationId xmlns:p14="http://schemas.microsoft.com/office/powerpoint/2010/main" val="2011348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501037" y="6381328"/>
            <a:ext cx="1224053" cy="276999"/>
          </a:xfrm>
          <a:prstGeom prst="rect">
            <a:avLst/>
          </a:prstGeom>
          <a:noFill/>
        </p:spPr>
        <p:txBody>
          <a:bodyPr wrap="none" rtlCol="0">
            <a:spAutoFit/>
          </a:bodyPr>
          <a:lstStyle/>
          <a:p>
            <a:pPr marL="342900" indent="-342900">
              <a:spcBef>
                <a:spcPts val="400"/>
              </a:spcBef>
            </a:pPr>
            <a:r>
              <a:rPr lang="de-DE" sz="1200" dirty="0">
                <a:latin typeface="Calibri"/>
                <a:cs typeface="Calibri"/>
              </a:rPr>
              <a:t>Vgl. Winter 2003</a:t>
            </a:r>
          </a:p>
        </p:txBody>
      </p:sp>
      <p:sp>
        <p:nvSpPr>
          <p:cNvPr id="2" name="Titel 1"/>
          <p:cNvSpPr>
            <a:spLocks noGrp="1"/>
          </p:cNvSpPr>
          <p:nvPr>
            <p:ph type="title"/>
          </p:nvPr>
        </p:nvSpPr>
        <p:spPr/>
        <p:txBody>
          <a:bodyPr>
            <a:normAutofit fontScale="90000"/>
          </a:bodyPr>
          <a:lstStyle/>
          <a:p>
            <a:br>
              <a:rPr lang="de-DE" altLang="x-none" dirty="0">
                <a:latin typeface="Calibri" pitchFamily="34" charset="0"/>
                <a:cs typeface="Calibri" pitchFamily="34" charset="0"/>
              </a:rPr>
            </a:br>
            <a:r>
              <a:rPr lang="de-DE" altLang="x-none" dirty="0">
                <a:latin typeface="Calibri" pitchFamily="34" charset="0"/>
                <a:cs typeface="Calibri" pitchFamily="34" charset="0"/>
              </a:rPr>
              <a:t>Typen von Sachaufgaben</a:t>
            </a:r>
            <a:br>
              <a:rPr lang="de-DE" altLang="x-none" dirty="0">
                <a:latin typeface="Calibri" pitchFamily="34" charset="0"/>
                <a:cs typeface="Calibri" pitchFamily="34" charset="0"/>
              </a:rPr>
            </a:br>
            <a:endParaRPr lang="de-DE" dirty="0"/>
          </a:p>
        </p:txBody>
      </p:sp>
      <p:sp>
        <p:nvSpPr>
          <p:cNvPr id="3" name="Inhaltsplatzhalter 2"/>
          <p:cNvSpPr>
            <a:spLocks noGrp="1"/>
          </p:cNvSpPr>
          <p:nvPr>
            <p:ph idx="1"/>
          </p:nvPr>
        </p:nvSpPr>
        <p:spPr>
          <a:xfrm>
            <a:off x="395536" y="1134858"/>
            <a:ext cx="8424936" cy="5606509"/>
          </a:xfrm>
        </p:spPr>
        <p:txBody>
          <a:bodyPr/>
          <a:lstStyle/>
          <a:p>
            <a:pPr algn="just">
              <a:spcBef>
                <a:spcPts val="0"/>
              </a:spcBef>
            </a:pPr>
            <a:r>
              <a:rPr lang="de-DE" altLang="x-none" b="1" dirty="0">
                <a:latin typeface="Calibri" pitchFamily="34" charset="0"/>
                <a:cs typeface="Calibri" pitchFamily="34" charset="0"/>
              </a:rPr>
              <a:t>1. Aufgabe bearbeiten</a:t>
            </a:r>
          </a:p>
          <a:p>
            <a:pPr algn="just">
              <a:spcBef>
                <a:spcPts val="0"/>
              </a:spcBef>
            </a:pPr>
            <a:r>
              <a:rPr lang="de-DE" altLang="x-none" dirty="0">
                <a:latin typeface="Calibri" pitchFamily="34" charset="0"/>
                <a:cs typeface="Calibri" pitchFamily="34" charset="0"/>
              </a:rPr>
              <a:t>Beispiel: </a:t>
            </a:r>
          </a:p>
          <a:p>
            <a:pPr algn="just">
              <a:spcBef>
                <a:spcPts val="0"/>
              </a:spcBef>
            </a:pPr>
            <a:r>
              <a:rPr lang="de-DE" altLang="x-none" dirty="0">
                <a:latin typeface="Calibri" pitchFamily="34" charset="0"/>
                <a:cs typeface="Calibri" pitchFamily="34" charset="0"/>
              </a:rPr>
              <a:t>Frau Strube will 3 Dosen Pfirsiche, 5 Dosen Ananas und 6 Gläser Apfelmus einkaufen. Wie viel müsste Frau Strube im </a:t>
            </a:r>
            <a:r>
              <a:rPr lang="de-DE" altLang="x-none" dirty="0" err="1">
                <a:latin typeface="Calibri" pitchFamily="34" charset="0"/>
                <a:cs typeface="Calibri" pitchFamily="34" charset="0"/>
              </a:rPr>
              <a:t>Eldo</a:t>
            </a:r>
            <a:r>
              <a:rPr lang="de-DE" altLang="x-none" dirty="0">
                <a:latin typeface="Calibri" pitchFamily="34" charset="0"/>
                <a:cs typeface="Calibri" pitchFamily="34" charset="0"/>
              </a:rPr>
              <a:t>-Markt dafür bezahlen?</a:t>
            </a:r>
          </a:p>
          <a:p>
            <a:pPr algn="just">
              <a:spcBef>
                <a:spcPts val="1200"/>
              </a:spcBef>
            </a:pPr>
            <a:r>
              <a:rPr lang="de-DE" altLang="x-none" b="1" dirty="0">
                <a:latin typeface="Calibri" pitchFamily="34" charset="0"/>
                <a:cs typeface="Calibri" pitchFamily="34" charset="0"/>
              </a:rPr>
              <a:t>2. Probleme lösen</a:t>
            </a:r>
          </a:p>
          <a:p>
            <a:pPr algn="just">
              <a:spcBef>
                <a:spcPts val="0"/>
              </a:spcBef>
            </a:pPr>
            <a:r>
              <a:rPr lang="de-DE" altLang="x-none" dirty="0">
                <a:latin typeface="Calibri" pitchFamily="34" charset="0"/>
                <a:cs typeface="Calibri" pitchFamily="34" charset="0"/>
              </a:rPr>
              <a:t>Beispiel: </a:t>
            </a:r>
          </a:p>
          <a:p>
            <a:pPr algn="just">
              <a:spcBef>
                <a:spcPts val="0"/>
              </a:spcBef>
            </a:pPr>
            <a:r>
              <a:rPr lang="de-DE" altLang="x-none" dirty="0">
                <a:latin typeface="Calibri" pitchFamily="34" charset="0"/>
                <a:cs typeface="Calibri" pitchFamily="34" charset="0"/>
              </a:rPr>
              <a:t>Boris soll im </a:t>
            </a:r>
            <a:r>
              <a:rPr lang="de-DE" altLang="x-none" dirty="0" err="1">
                <a:latin typeface="Calibri" pitchFamily="34" charset="0"/>
                <a:cs typeface="Calibri" pitchFamily="34" charset="0"/>
              </a:rPr>
              <a:t>Dona</a:t>
            </a:r>
            <a:r>
              <a:rPr lang="de-DE" altLang="x-none" dirty="0">
                <a:latin typeface="Calibri" pitchFamily="34" charset="0"/>
                <a:cs typeface="Calibri" pitchFamily="34" charset="0"/>
              </a:rPr>
              <a:t>-Markt Obstkonserven einkaufen, mindestens 2 Gläser Apfelmus, 3 Dosen Ananas und 1 Dose Pfirsiche. Er hat 10 Euro bei sich und will dieses Geld möglichst vollständig für Obstkonserven ausgeben. Wie kann er das anstellen?</a:t>
            </a:r>
          </a:p>
          <a:p>
            <a:pPr algn="just">
              <a:spcBef>
                <a:spcPts val="1200"/>
              </a:spcBef>
            </a:pPr>
            <a:r>
              <a:rPr lang="de-DE" altLang="x-none" b="1" dirty="0">
                <a:latin typeface="Calibri" pitchFamily="34" charset="0"/>
                <a:cs typeface="Calibri" pitchFamily="34" charset="0"/>
              </a:rPr>
              <a:t>3. Kontexte untersuchen</a:t>
            </a:r>
          </a:p>
          <a:p>
            <a:pPr algn="just">
              <a:spcBef>
                <a:spcPts val="0"/>
              </a:spcBef>
            </a:pPr>
            <a:r>
              <a:rPr lang="de-DE" altLang="x-none" dirty="0">
                <a:latin typeface="Calibri" pitchFamily="34" charset="0"/>
                <a:cs typeface="Calibri" pitchFamily="34" charset="0"/>
              </a:rPr>
              <a:t>Beispiel: </a:t>
            </a:r>
          </a:p>
          <a:p>
            <a:pPr algn="just">
              <a:spcBef>
                <a:spcPts val="0"/>
              </a:spcBef>
            </a:pPr>
            <a:r>
              <a:rPr lang="de-DE" altLang="x-none" dirty="0">
                <a:latin typeface="Calibri" pitchFamily="34" charset="0"/>
                <a:cs typeface="Calibri" pitchFamily="34" charset="0"/>
              </a:rPr>
              <a:t>Vergleiche die Preise für dieselbe Ware miteinander. Was stellst du fest? Kannst du dir das erklären?</a:t>
            </a:r>
          </a:p>
          <a:p>
            <a:endParaRPr lang="de-DE" dirty="0"/>
          </a:p>
        </p:txBody>
      </p:sp>
    </p:spTree>
    <p:extLst>
      <p:ext uri="{BB962C8B-B14F-4D97-AF65-F5344CB8AC3E}">
        <p14:creationId xmlns:p14="http://schemas.microsoft.com/office/powerpoint/2010/main" val="90603051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96552" y="1796749"/>
            <a:ext cx="8712968" cy="4296547"/>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02403" name="Rechteck 2"/>
          <p:cNvSpPr>
            <a:spLocks noChangeArrowheads="1"/>
          </p:cNvSpPr>
          <p:nvPr/>
        </p:nvSpPr>
        <p:spPr bwMode="auto">
          <a:xfrm>
            <a:off x="323528" y="2017291"/>
            <a:ext cx="7525344"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lvl="0" eaLnBrk="1" hangingPunct="1">
              <a:spcBef>
                <a:spcPct val="50000"/>
              </a:spcBef>
            </a:pPr>
            <a:r>
              <a:rPr lang="de-DE" sz="2400" b="1" kern="0" dirty="0">
                <a:latin typeface="Calibri"/>
                <a:cs typeface="Calibri"/>
              </a:rPr>
              <a:t>Vergleich der Kategoriensysteme</a:t>
            </a:r>
          </a:p>
          <a:p>
            <a:pPr eaLnBrk="1" hangingPunct="1">
              <a:spcBef>
                <a:spcPct val="50000"/>
              </a:spcBef>
            </a:pPr>
            <a:r>
              <a:rPr lang="de-DE" altLang="x-none" sz="2400" dirty="0">
                <a:latin typeface="Calibri" pitchFamily="34" charset="0"/>
                <a:cs typeface="Calibri" pitchFamily="34" charset="0"/>
              </a:rPr>
              <a:t>Diskutieren Sie mit einem Partner:</a:t>
            </a:r>
          </a:p>
          <a:p>
            <a:pPr eaLnBrk="1" hangingPunct="1">
              <a:spcBef>
                <a:spcPct val="50000"/>
              </a:spcBef>
              <a:buFont typeface="Verdana" charset="0"/>
              <a:buAutoNum type="arabicPeriod"/>
            </a:pPr>
            <a:r>
              <a:rPr lang="de-DE" altLang="x-none" sz="2400" dirty="0">
                <a:latin typeface="Calibri" pitchFamily="34" charset="0"/>
                <a:cs typeface="Calibri" pitchFamily="34" charset="0"/>
              </a:rPr>
              <a:t> Wo sehen Sie die Gemeinsamkeiten der drei Modelle zu den Typen von Sachaufgaben?</a:t>
            </a:r>
          </a:p>
          <a:p>
            <a:pPr eaLnBrk="1" hangingPunct="1">
              <a:spcBef>
                <a:spcPct val="50000"/>
              </a:spcBef>
              <a:buFont typeface="Verdana" charset="0"/>
              <a:buAutoNum type="arabicPeriod"/>
            </a:pPr>
            <a:r>
              <a:rPr lang="de-DE" altLang="x-none" sz="2400" dirty="0">
                <a:latin typeface="Calibri" pitchFamily="34" charset="0"/>
                <a:cs typeface="Calibri" pitchFamily="34" charset="0"/>
              </a:rPr>
              <a:t> Wo sehen Sie wesentliche Unterschiede zwischen den Modellen?</a:t>
            </a:r>
          </a:p>
          <a:p>
            <a:pPr eaLnBrk="1" hangingPunct="1">
              <a:spcBef>
                <a:spcPct val="50000"/>
              </a:spcBef>
              <a:buFont typeface="Verdana" charset="0"/>
              <a:buAutoNum type="arabicPeriod"/>
            </a:pPr>
            <a:r>
              <a:rPr lang="de-DE" altLang="x-none" sz="2400" dirty="0">
                <a:latin typeface="Calibri" pitchFamily="34" charset="0"/>
                <a:cs typeface="Calibri" pitchFamily="34" charset="0"/>
              </a:rPr>
              <a:t> Warum müssen wir uns neben den Funktionen auch noch mit den Aufgabentypen befassen?</a:t>
            </a:r>
          </a:p>
        </p:txBody>
      </p:sp>
      <p:sp>
        <p:nvSpPr>
          <p:cNvPr id="2" name="Titel 1"/>
          <p:cNvSpPr>
            <a:spLocks noGrp="1"/>
          </p:cNvSpPr>
          <p:nvPr>
            <p:ph type="title"/>
          </p:nvPr>
        </p:nvSpPr>
        <p:spPr/>
        <p:txBody>
          <a:bodyPr>
            <a:normAutofit fontScale="90000"/>
          </a:bodyPr>
          <a:lstStyle/>
          <a:p>
            <a:pPr lvl="0"/>
            <a:br>
              <a:rPr lang="de-DE" dirty="0"/>
            </a:br>
            <a:r>
              <a:rPr lang="de-DE" dirty="0"/>
              <a:t>Auftrag</a:t>
            </a:r>
            <a:br>
              <a:rPr lang="de-DE" dirty="0"/>
            </a:br>
            <a:endParaRPr lang="de-DE" dirty="0"/>
          </a:p>
        </p:txBody>
      </p:sp>
    </p:spTree>
    <p:extLst>
      <p:ext uri="{BB962C8B-B14F-4D97-AF65-F5344CB8AC3E}">
        <p14:creationId xmlns:p14="http://schemas.microsoft.com/office/powerpoint/2010/main" val="11568503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bwMode="auto">
          <a:xfrm>
            <a:off x="-396552" y="1628800"/>
            <a:ext cx="7560840" cy="295232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04451" name="Rechteck 2"/>
          <p:cNvSpPr>
            <a:spLocks noChangeArrowheads="1"/>
          </p:cNvSpPr>
          <p:nvPr/>
        </p:nvSpPr>
        <p:spPr bwMode="auto">
          <a:xfrm>
            <a:off x="323528" y="2004516"/>
            <a:ext cx="684076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2400" b="1" dirty="0">
                <a:latin typeface="Calibri" pitchFamily="34" charset="0"/>
                <a:cs typeface="Calibri" pitchFamily="34" charset="0"/>
              </a:rPr>
              <a:t>Partnerarbeit:</a:t>
            </a:r>
          </a:p>
          <a:p>
            <a:pPr marL="457200" indent="-457200" eaLnBrk="1" hangingPunct="1">
              <a:spcBef>
                <a:spcPct val="50000"/>
              </a:spcBef>
              <a:buFont typeface="+mj-lt"/>
              <a:buAutoNum type="arabicPeriod"/>
            </a:pPr>
            <a:r>
              <a:rPr lang="de-DE" altLang="x-none" sz="2400" dirty="0">
                <a:latin typeface="Calibri" pitchFamily="34" charset="0"/>
                <a:cs typeface="Calibri" pitchFamily="34" charset="0"/>
              </a:rPr>
              <a:t>Ordnen Sie die folgenden Aufgaben den Kategorisierungen eines Autoren zu.</a:t>
            </a:r>
          </a:p>
          <a:p>
            <a:pPr marL="457200" indent="-457200" eaLnBrk="1" hangingPunct="1">
              <a:spcBef>
                <a:spcPct val="50000"/>
              </a:spcBef>
              <a:buFont typeface="+mj-lt"/>
              <a:buAutoNum type="arabicPeriod"/>
            </a:pPr>
            <a:r>
              <a:rPr lang="de-DE" altLang="x-none" sz="2400" dirty="0">
                <a:latin typeface="Calibri" pitchFamily="34" charset="0"/>
                <a:cs typeface="Calibri" pitchFamily="34" charset="0"/>
              </a:rPr>
              <a:t>Welchen Sinn haben in Ihren Augen die Kategorisierungen für Ihren Unterrichtsalltag? </a:t>
            </a:r>
          </a:p>
        </p:txBody>
      </p:sp>
      <p:sp>
        <p:nvSpPr>
          <p:cNvPr id="8" name="Titel 2"/>
          <p:cNvSpPr txBox="1">
            <a:spLocks/>
          </p:cNvSpPr>
          <p:nvPr/>
        </p:nvSpPr>
        <p:spPr>
          <a:xfrm>
            <a:off x="683568" y="1412776"/>
            <a:ext cx="8676456" cy="490861"/>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de-DE" sz="2500" b="1" i="0" u="none" strike="noStrike" kern="0" cap="none" spc="0" normalizeH="0" baseline="0" noProof="0" dirty="0">
              <a:ln>
                <a:noFill/>
              </a:ln>
              <a:solidFill>
                <a:srgbClr val="327A86"/>
              </a:solidFill>
              <a:effectLst/>
              <a:uLnTx/>
              <a:uFillTx/>
              <a:latin typeface="Calibri"/>
              <a:ea typeface="+mj-ea"/>
              <a:cs typeface="Calibri"/>
            </a:endParaRPr>
          </a:p>
        </p:txBody>
      </p:sp>
      <p:sp>
        <p:nvSpPr>
          <p:cNvPr id="2" name="Titel 1"/>
          <p:cNvSpPr>
            <a:spLocks noGrp="1"/>
          </p:cNvSpPr>
          <p:nvPr>
            <p:ph type="title"/>
          </p:nvPr>
        </p:nvSpPr>
        <p:spPr/>
        <p:txBody>
          <a:bodyPr>
            <a:normAutofit fontScale="90000"/>
          </a:bodyPr>
          <a:lstStyle/>
          <a:p>
            <a:pPr lvl="0"/>
            <a:br>
              <a:rPr lang="de-DE" dirty="0"/>
            </a:br>
            <a:r>
              <a:rPr lang="de-DE" dirty="0"/>
              <a:t>Auftrag</a:t>
            </a:r>
            <a:br>
              <a:rPr lang="de-DE" dirty="0"/>
            </a:br>
            <a:endParaRPr lang="de-DE" dirty="0"/>
          </a:p>
        </p:txBody>
      </p:sp>
    </p:spTree>
    <p:extLst>
      <p:ext uri="{BB962C8B-B14F-4D97-AF65-F5344CB8AC3E}">
        <p14:creationId xmlns:p14="http://schemas.microsoft.com/office/powerpoint/2010/main" val="1837108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el 5"/>
          <p:cNvSpPr>
            <a:spLocks noGrp="1"/>
          </p:cNvSpPr>
          <p:nvPr>
            <p:ph type="title"/>
          </p:nvPr>
        </p:nvSpPr>
        <p:spPr>
          <a:xfrm>
            <a:off x="324024" y="260648"/>
            <a:ext cx="6480224" cy="792088"/>
          </a:xfrm>
        </p:spPr>
        <p:txBody>
          <a:bodyPr>
            <a:normAutofit/>
          </a:bodyPr>
          <a:lstStyle/>
          <a:p>
            <a:r>
              <a:rPr lang="de-DE" sz="2500" dirty="0"/>
              <a:t>Vorschlag für Zeitstruktur (siehe Steckbrief)</a:t>
            </a:r>
          </a:p>
        </p:txBody>
      </p:sp>
      <p:graphicFrame>
        <p:nvGraphicFramePr>
          <p:cNvPr id="5" name="Tabelle 4"/>
          <p:cNvGraphicFramePr>
            <a:graphicFrameLocks noGrp="1"/>
          </p:cNvGraphicFramePr>
          <p:nvPr>
            <p:extLst>
              <p:ext uri="{D42A27DB-BD31-4B8C-83A1-F6EECF244321}">
                <p14:modId xmlns:p14="http://schemas.microsoft.com/office/powerpoint/2010/main" val="3232848672"/>
              </p:ext>
            </p:extLst>
          </p:nvPr>
        </p:nvGraphicFramePr>
        <p:xfrm>
          <a:off x="1187624" y="908720"/>
          <a:ext cx="7704856" cy="5760638"/>
        </p:xfrm>
        <a:graphic>
          <a:graphicData uri="http://schemas.openxmlformats.org/drawingml/2006/table">
            <a:tbl>
              <a:tblPr/>
              <a:tblGrid>
                <a:gridCol w="894562">
                  <a:extLst>
                    <a:ext uri="{9D8B030D-6E8A-4147-A177-3AD203B41FA5}">
                      <a16:colId xmlns:a16="http://schemas.microsoft.com/office/drawing/2014/main" val="20000"/>
                    </a:ext>
                  </a:extLst>
                </a:gridCol>
                <a:gridCol w="4924301">
                  <a:extLst>
                    <a:ext uri="{9D8B030D-6E8A-4147-A177-3AD203B41FA5}">
                      <a16:colId xmlns:a16="http://schemas.microsoft.com/office/drawing/2014/main" val="20001"/>
                    </a:ext>
                  </a:extLst>
                </a:gridCol>
                <a:gridCol w="445597">
                  <a:extLst>
                    <a:ext uri="{9D8B030D-6E8A-4147-A177-3AD203B41FA5}">
                      <a16:colId xmlns:a16="http://schemas.microsoft.com/office/drawing/2014/main" val="20002"/>
                    </a:ext>
                  </a:extLst>
                </a:gridCol>
                <a:gridCol w="1440396">
                  <a:extLst>
                    <a:ext uri="{9D8B030D-6E8A-4147-A177-3AD203B41FA5}">
                      <a16:colId xmlns:a16="http://schemas.microsoft.com/office/drawing/2014/main" val="20003"/>
                    </a:ext>
                  </a:extLst>
                </a:gridCol>
              </a:tblGrid>
              <a:tr h="187086">
                <a:tc gridSpan="4">
                  <a:txBody>
                    <a:bodyPr/>
                    <a:lstStyle/>
                    <a:p>
                      <a:pPr>
                        <a:lnSpc>
                          <a:spcPts val="1200"/>
                        </a:lnSpc>
                        <a:spcAft>
                          <a:spcPts val="0"/>
                        </a:spcAft>
                      </a:pPr>
                      <a:endParaRPr lang="de-DE" sz="900" b="1" spc="25" dirty="0">
                        <a:solidFill>
                          <a:srgbClr val="327A86"/>
                        </a:solidFill>
                        <a:latin typeface="Calibri"/>
                        <a:ea typeface="Times New Roman"/>
                        <a:cs typeface="Times New Roman"/>
                      </a:endParaRPr>
                    </a:p>
                  </a:txBody>
                  <a:tcPr marL="0" marR="0" marT="0" marB="0">
                    <a:lnL>
                      <a:noFill/>
                    </a:lnL>
                    <a:lnR>
                      <a:noFill/>
                    </a:lnR>
                    <a:lnT>
                      <a:noFill/>
                    </a:lnT>
                    <a:lnB>
                      <a:noFill/>
                    </a:lnB>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0000"/>
                  </a:ext>
                </a:extLst>
              </a:tr>
              <a:tr h="187086">
                <a:tc>
                  <a:txBody>
                    <a:bodyPr/>
                    <a:lstStyle/>
                    <a:p>
                      <a:pPr>
                        <a:lnSpc>
                          <a:spcPts val="1200"/>
                        </a:lnSpc>
                        <a:spcAft>
                          <a:spcPts val="0"/>
                        </a:spcAft>
                      </a:pPr>
                      <a:r>
                        <a:rPr lang="de-DE" sz="700" b="1">
                          <a:latin typeface="Calibri"/>
                          <a:ea typeface="Times New Roman"/>
                          <a:cs typeface="Times New Roman"/>
                        </a:rPr>
                        <a:t>Zeit</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Phase / Aktivität</a:t>
                      </a:r>
                    </a:p>
                  </a:txBody>
                  <a:tcPr marL="112545" marR="11254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SF/M</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700" b="1">
                          <a:latin typeface="Calibri"/>
                          <a:ea typeface="Times New Roman"/>
                          <a:cs typeface="Times New Roman"/>
                        </a:rPr>
                        <a:t>Material / Medien</a:t>
                      </a:r>
                    </a:p>
                  </a:txBody>
                  <a:tcPr marL="0" marR="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8341">
                <a:tc>
                  <a:txBody>
                    <a:bodyPr/>
                    <a:lstStyle/>
                    <a:p>
                      <a:pPr>
                        <a:lnSpc>
                          <a:spcPts val="1200"/>
                        </a:lnSpc>
                        <a:spcAft>
                          <a:spcPts val="0"/>
                        </a:spcAft>
                      </a:pPr>
                      <a:r>
                        <a:rPr lang="de-DE" sz="700" b="0">
                          <a:latin typeface="Calibri"/>
                          <a:ea typeface="Times New Roman"/>
                          <a:cs typeface="Times New Roman"/>
                        </a:rPr>
                        <a:t>15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Begrüßung/Einführung</a:t>
                      </a:r>
                      <a:endParaRPr lang="de-DE" sz="800" dirty="0">
                        <a:solidFill>
                          <a:srgbClr val="000000"/>
                        </a:solidFill>
                        <a:latin typeface="Calibri"/>
                        <a:ea typeface="Times New Roman"/>
                        <a:cs typeface="Times New Roman"/>
                      </a:endParaRPr>
                    </a:p>
                    <a:p>
                      <a:pPr marL="342900" lvl="0" indent="-342900">
                        <a:lnSpc>
                          <a:spcPts val="1200"/>
                        </a:lnSpc>
                        <a:spcAft>
                          <a:spcPts val="0"/>
                        </a:spcAft>
                        <a:buClr>
                          <a:srgbClr val="327A86"/>
                        </a:buClr>
                        <a:buFont typeface="Wingdings"/>
                        <a:buChar char=""/>
                      </a:pPr>
                      <a:r>
                        <a:rPr lang="de-DE" sz="800" dirty="0">
                          <a:solidFill>
                            <a:srgbClr val="000000"/>
                          </a:solidFill>
                          <a:latin typeface="Calibri"/>
                          <a:ea typeface="Times New Roman"/>
                          <a:cs typeface="Times New Roman"/>
                        </a:rPr>
                        <a:t>Namensschilder herausgeben</a:t>
                      </a:r>
                    </a:p>
                    <a:p>
                      <a:pPr marL="342900" lvl="0" indent="-342900">
                        <a:lnSpc>
                          <a:spcPts val="1200"/>
                        </a:lnSpc>
                        <a:spcAft>
                          <a:spcPts val="0"/>
                        </a:spcAft>
                        <a:buClr>
                          <a:srgbClr val="327A86"/>
                        </a:buClr>
                        <a:buFont typeface="Wingdings"/>
                        <a:buChar char=""/>
                      </a:pPr>
                      <a:r>
                        <a:rPr lang="de-DE" sz="800" dirty="0">
                          <a:solidFill>
                            <a:srgbClr val="000000"/>
                          </a:solidFill>
                          <a:latin typeface="Calibri"/>
                          <a:ea typeface="Times New Roman"/>
                          <a:cs typeface="Times New Roman"/>
                        </a:rPr>
                        <a:t>Voraussetzungen und Erwartungen </a:t>
                      </a:r>
                    </a:p>
                    <a:p>
                      <a:pPr marL="342900" lvl="0" indent="-342900">
                        <a:lnSpc>
                          <a:spcPts val="1200"/>
                        </a:lnSpc>
                        <a:spcAft>
                          <a:spcPts val="0"/>
                        </a:spcAft>
                        <a:buClr>
                          <a:srgbClr val="327A86"/>
                        </a:buClr>
                        <a:buFont typeface="Wingdings"/>
                        <a:buChar char=""/>
                      </a:pPr>
                      <a:r>
                        <a:rPr lang="de-DE" sz="800" dirty="0">
                          <a:solidFill>
                            <a:srgbClr val="000000"/>
                          </a:solidFill>
                          <a:latin typeface="Calibri"/>
                          <a:ea typeface="Times New Roman"/>
                          <a:cs typeface="Times New Roman"/>
                        </a:rPr>
                        <a:t>kurzes Vorstellen untereinander (Name, Schule, etc.) </a:t>
                      </a: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Namensschilder, Beamer, Laptop, Pinnwand, Moderationsmate-rial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748341">
                <a:tc>
                  <a:txBody>
                    <a:bodyPr/>
                    <a:lstStyle/>
                    <a:p>
                      <a:pPr>
                        <a:lnSpc>
                          <a:spcPts val="1200"/>
                        </a:lnSpc>
                        <a:spcAft>
                          <a:spcPts val="0"/>
                        </a:spcAft>
                      </a:pPr>
                      <a:r>
                        <a:rPr lang="de-DE" sz="700" b="0">
                          <a:latin typeface="Calibri"/>
                          <a:ea typeface="Times New Roman"/>
                          <a:cs typeface="Times New Roman"/>
                        </a:rPr>
                        <a:t>20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Einführung in das Modul</a:t>
                      </a:r>
                      <a:endParaRPr lang="de-DE" sz="800" dirty="0">
                        <a:solidFill>
                          <a:srgbClr val="000000"/>
                        </a:solidFill>
                        <a:latin typeface="Calibri"/>
                        <a:ea typeface="Times New Roman"/>
                        <a:cs typeface="Times New Roman"/>
                      </a:endParaRPr>
                    </a:p>
                    <a:p>
                      <a:pPr marL="288290" indent="-288290">
                        <a:lnSpc>
                          <a:spcPts val="1200"/>
                        </a:lnSpc>
                        <a:spcAft>
                          <a:spcPts val="0"/>
                        </a:spcAft>
                      </a:pPr>
                      <a:r>
                        <a:rPr lang="de-DE" sz="800" dirty="0">
                          <a:solidFill>
                            <a:srgbClr val="000000"/>
                          </a:solidFill>
                          <a:latin typeface="Calibri"/>
                          <a:ea typeface="Times New Roman"/>
                          <a:cs typeface="Times New Roman"/>
                        </a:rPr>
                        <a:t>Vorstellen der Fortbildung /Bausteine/Gestaltungsprinzipien </a:t>
                      </a:r>
                    </a:p>
                    <a:p>
                      <a:pPr marL="288290" indent="-288290">
                        <a:lnSpc>
                          <a:spcPts val="1200"/>
                        </a:lnSpc>
                        <a:spcAft>
                          <a:spcPts val="0"/>
                        </a:spcAft>
                      </a:pPr>
                      <a:r>
                        <a:rPr lang="de-DE" sz="800" dirty="0">
                          <a:solidFill>
                            <a:srgbClr val="000000"/>
                          </a:solidFill>
                          <a:latin typeface="Calibri"/>
                          <a:ea typeface="Times New Roman"/>
                          <a:cs typeface="Times New Roman"/>
                        </a:rPr>
                        <a:t>Tagesablauf auf Flip-Chart ständig sichtbar bzw. gedrucktes Poster</a:t>
                      </a: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dirty="0">
                          <a:solidFill>
                            <a:srgbClr val="000000"/>
                          </a:solidFill>
                          <a:latin typeface="Calibri"/>
                          <a:ea typeface="Times New Roman"/>
                          <a:cs typeface="Times New Roman"/>
                        </a:rPr>
                        <a:t>Folien 6-14</a:t>
                      </a:r>
                      <a:r>
                        <a:rPr lang="de-DE" sz="800" i="1" dirty="0">
                          <a:solidFill>
                            <a:srgbClr val="000000"/>
                          </a:solidFill>
                          <a:latin typeface="Calibri"/>
                          <a:ea typeface="Arial"/>
                          <a:cs typeface="Times New Roman"/>
                        </a:rPr>
                        <a:t> </a:t>
                      </a:r>
                      <a:endParaRPr lang="de-DE" sz="800" dirty="0">
                        <a:solidFill>
                          <a:srgbClr val="000000"/>
                        </a:solidFill>
                        <a:latin typeface="Calibri"/>
                        <a:ea typeface="Times New Roman"/>
                        <a:cs typeface="Times New Roman"/>
                      </a:endParaRPr>
                    </a:p>
                    <a:p>
                      <a:pPr>
                        <a:lnSpc>
                          <a:spcPts val="1200"/>
                        </a:lnSpc>
                        <a:spcAft>
                          <a:spcPts val="0"/>
                        </a:spcAft>
                      </a:pPr>
                      <a:r>
                        <a:rPr lang="de-DE" sz="800" i="1" dirty="0">
                          <a:solidFill>
                            <a:srgbClr val="000000"/>
                          </a:solidFill>
                          <a:latin typeface="Calibri"/>
                          <a:ea typeface="Arial"/>
                          <a:cs typeface="Times New Roman"/>
                        </a:rPr>
                        <a:t>Videos: </a:t>
                      </a:r>
                      <a:endParaRPr lang="de-DE" sz="800" dirty="0">
                        <a:solidFill>
                          <a:srgbClr val="000000"/>
                        </a:solidFill>
                        <a:latin typeface="Calibri"/>
                        <a:ea typeface="Times New Roman"/>
                        <a:cs typeface="Times New Roman"/>
                      </a:endParaRPr>
                    </a:p>
                    <a:p>
                      <a:pPr>
                        <a:lnSpc>
                          <a:spcPts val="1200"/>
                        </a:lnSpc>
                        <a:spcAft>
                          <a:spcPts val="0"/>
                        </a:spcAft>
                      </a:pPr>
                      <a:r>
                        <a:rPr lang="de-DE" sz="800" i="1" dirty="0">
                          <a:solidFill>
                            <a:srgbClr val="000000"/>
                          </a:solidFill>
                          <a:latin typeface="Calibri"/>
                          <a:ea typeface="Arial"/>
                          <a:cs typeface="Times New Roman"/>
                        </a:rPr>
                        <a:t>Gerrit;</a:t>
                      </a:r>
                      <a:endParaRPr lang="de-DE" sz="800" dirty="0">
                        <a:solidFill>
                          <a:srgbClr val="000000"/>
                        </a:solidFill>
                        <a:latin typeface="Calibri"/>
                        <a:ea typeface="Times New Roman"/>
                        <a:cs typeface="Times New Roman"/>
                      </a:endParaRPr>
                    </a:p>
                    <a:p>
                      <a:pPr>
                        <a:lnSpc>
                          <a:spcPts val="1200"/>
                        </a:lnSpc>
                        <a:spcAft>
                          <a:spcPts val="0"/>
                        </a:spcAft>
                      </a:pPr>
                      <a:r>
                        <a:rPr lang="de-DE" sz="800" i="1" dirty="0">
                          <a:solidFill>
                            <a:srgbClr val="000000"/>
                          </a:solidFill>
                          <a:latin typeface="Calibri"/>
                          <a:ea typeface="Arial"/>
                          <a:cs typeface="Times New Roman"/>
                        </a:rPr>
                        <a:t>Natur und Zahl (optional)</a:t>
                      </a:r>
                      <a:endParaRPr lang="de-DE" sz="800" dirty="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61255">
                <a:tc>
                  <a:txBody>
                    <a:bodyPr/>
                    <a:lstStyle/>
                    <a:p>
                      <a:pPr>
                        <a:lnSpc>
                          <a:spcPts val="1200"/>
                        </a:lnSpc>
                        <a:spcAft>
                          <a:spcPts val="0"/>
                        </a:spcAft>
                      </a:pPr>
                      <a:r>
                        <a:rPr lang="de-DE" sz="700" b="0">
                          <a:latin typeface="Calibri"/>
                          <a:ea typeface="Times New Roman"/>
                          <a:cs typeface="Times New Roman"/>
                        </a:rPr>
                        <a:t>30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Input – Problemaufriss – Was ist Sachrechnen??</a:t>
                      </a:r>
                      <a:endParaRPr lang="de-DE" sz="800" dirty="0">
                        <a:solidFill>
                          <a:srgbClr val="000000"/>
                        </a:solidFill>
                        <a:latin typeface="Calibri"/>
                        <a:ea typeface="Times New Roman"/>
                        <a:cs typeface="Times New Roman"/>
                      </a:endParaRPr>
                    </a:p>
                    <a:p>
                      <a:pPr marL="342900" lvl="0" indent="-342900">
                        <a:lnSpc>
                          <a:spcPts val="1200"/>
                        </a:lnSpc>
                        <a:spcAft>
                          <a:spcPts val="0"/>
                        </a:spcAft>
                        <a:buClr>
                          <a:srgbClr val="327A86"/>
                        </a:buClr>
                        <a:buFont typeface="Wingdings"/>
                        <a:buChar char=""/>
                      </a:pPr>
                      <a:r>
                        <a:rPr lang="de-DE" sz="800" dirty="0">
                          <a:solidFill>
                            <a:srgbClr val="000000"/>
                          </a:solidFill>
                          <a:latin typeface="Calibri"/>
                          <a:ea typeface="Times New Roman"/>
                          <a:cs typeface="Times New Roman"/>
                        </a:rPr>
                        <a:t>TN finden eigene Begriffserklärungen</a:t>
                      </a:r>
                    </a:p>
                    <a:p>
                      <a:pPr marL="342900" lvl="0" indent="-342900">
                        <a:lnSpc>
                          <a:spcPts val="1200"/>
                        </a:lnSpc>
                        <a:spcAft>
                          <a:spcPts val="0"/>
                        </a:spcAft>
                        <a:buClr>
                          <a:srgbClr val="327A86"/>
                        </a:buClr>
                        <a:buFont typeface="Wingdings"/>
                        <a:buChar char=""/>
                      </a:pPr>
                      <a:r>
                        <a:rPr lang="de-DE" sz="800" dirty="0">
                          <a:solidFill>
                            <a:srgbClr val="000000"/>
                          </a:solidFill>
                          <a:latin typeface="Calibri"/>
                          <a:ea typeface="Times New Roman"/>
                          <a:cs typeface="Times New Roman"/>
                        </a:rPr>
                        <a:t>Diskussion zu Definitionen in der didaktischen Literatur</a:t>
                      </a: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dirty="0">
                          <a:solidFill>
                            <a:srgbClr val="000000"/>
                          </a:solidFill>
                          <a:latin typeface="Calibri"/>
                          <a:ea typeface="Times New Roman"/>
                          <a:cs typeface="Times New Roman"/>
                        </a:rPr>
                        <a:t>PL/GA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dirty="0">
                          <a:solidFill>
                            <a:srgbClr val="000000"/>
                          </a:solidFill>
                          <a:latin typeface="Calibri"/>
                          <a:ea typeface="Arial"/>
                          <a:cs typeface="Times New Roman"/>
                        </a:rPr>
                        <a:t>Folien15 bis 35</a:t>
                      </a:r>
                      <a:endParaRPr lang="de-DE" sz="800" dirty="0">
                        <a:solidFill>
                          <a:srgbClr val="000000"/>
                        </a:solidFill>
                        <a:latin typeface="Calibri"/>
                        <a:ea typeface="Times New Roman"/>
                        <a:cs typeface="Times New Roman"/>
                      </a:endParaRPr>
                    </a:p>
                    <a:p>
                      <a:pPr>
                        <a:lnSpc>
                          <a:spcPts val="1200"/>
                        </a:lnSpc>
                        <a:spcAft>
                          <a:spcPts val="0"/>
                        </a:spcAft>
                      </a:pPr>
                      <a:r>
                        <a:rPr lang="de-DE" sz="800" dirty="0">
                          <a:solidFill>
                            <a:srgbClr val="000000"/>
                          </a:solidFill>
                          <a:latin typeface="Calibri"/>
                          <a:ea typeface="Times New Roman"/>
                          <a:cs typeface="Times New Roman"/>
                        </a:rPr>
                        <a:t>AB-BS1-Begriff Sachrechnen</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935426">
                <a:tc>
                  <a:txBody>
                    <a:bodyPr/>
                    <a:lstStyle/>
                    <a:p>
                      <a:pPr>
                        <a:lnSpc>
                          <a:spcPts val="1200"/>
                        </a:lnSpc>
                        <a:spcAft>
                          <a:spcPts val="0"/>
                        </a:spcAft>
                      </a:pPr>
                      <a:r>
                        <a:rPr lang="de-DE" sz="700" b="0">
                          <a:solidFill>
                            <a:srgbClr val="000000"/>
                          </a:solidFill>
                          <a:latin typeface="Calibri"/>
                          <a:ea typeface="Times New Roman"/>
                          <a:cs typeface="Times New Roman"/>
                        </a:rPr>
                        <a:t>30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Arial"/>
                          <a:cs typeface="Times New Roman"/>
                        </a:rPr>
                        <a:t>Input</a:t>
                      </a:r>
                      <a:r>
                        <a:rPr lang="de-DE" sz="800" b="1">
                          <a:solidFill>
                            <a:srgbClr val="000000"/>
                          </a:solidFill>
                          <a:latin typeface="Calibri"/>
                          <a:ea typeface="Times New Roman"/>
                          <a:cs typeface="Times New Roman"/>
                        </a:rPr>
                        <a:t> – </a:t>
                      </a:r>
                      <a:r>
                        <a:rPr lang="de-DE" sz="800" b="1">
                          <a:solidFill>
                            <a:srgbClr val="000000"/>
                          </a:solidFill>
                          <a:latin typeface="Calibri"/>
                          <a:ea typeface="Arial"/>
                          <a:cs typeface="Times New Roman"/>
                        </a:rPr>
                        <a:t>Funktionen des Sachrechnens</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Welche Funktionen des Sachrechnens sollten im Unterricht realisiert werden?</a:t>
                      </a:r>
                      <a:endParaRPr lang="de-DE" sz="800">
                        <a:solidFill>
                          <a:srgbClr val="000000"/>
                        </a:solidFill>
                        <a:latin typeface="Calibri"/>
                        <a:ea typeface="Times New Roman"/>
                        <a:cs typeface="Times New Roman"/>
                      </a:endParaRPr>
                    </a:p>
                    <a:p>
                      <a:pPr marL="288290" indent="-288290">
                        <a:lnSpc>
                          <a:spcPts val="1200"/>
                        </a:lnSpc>
                        <a:spcAft>
                          <a:spcPts val="0"/>
                        </a:spcAft>
                      </a:pPr>
                      <a:r>
                        <a:rPr lang="de-DE" sz="800">
                          <a:solidFill>
                            <a:srgbClr val="000000"/>
                          </a:solidFill>
                          <a:latin typeface="Calibri"/>
                          <a:ea typeface="Arial"/>
                          <a:cs typeface="Times New Roman"/>
                        </a:rPr>
                        <a:t>Sachrechnen als Lernstoff</a:t>
                      </a:r>
                      <a:endParaRPr lang="de-DE" sz="800">
                        <a:solidFill>
                          <a:srgbClr val="000000"/>
                        </a:solidFill>
                        <a:latin typeface="Calibri"/>
                        <a:ea typeface="Times New Roman"/>
                        <a:cs typeface="Times New Roman"/>
                      </a:endParaRPr>
                    </a:p>
                    <a:p>
                      <a:pPr marL="288290" indent="-288290">
                        <a:lnSpc>
                          <a:spcPts val="1200"/>
                        </a:lnSpc>
                        <a:spcAft>
                          <a:spcPts val="0"/>
                        </a:spcAft>
                      </a:pPr>
                      <a:r>
                        <a:rPr lang="de-DE" sz="800">
                          <a:solidFill>
                            <a:srgbClr val="000000"/>
                          </a:solidFill>
                          <a:latin typeface="Calibri"/>
                          <a:ea typeface="Arial"/>
                          <a:cs typeface="Times New Roman"/>
                        </a:rPr>
                        <a:t>Sachrechnen als Lernprinzip</a:t>
                      </a:r>
                      <a:endParaRPr lang="de-DE" sz="800">
                        <a:solidFill>
                          <a:srgbClr val="000000"/>
                        </a:solidFill>
                        <a:latin typeface="Calibri"/>
                        <a:ea typeface="Times New Roman"/>
                        <a:cs typeface="Times New Roman"/>
                      </a:endParaRPr>
                    </a:p>
                    <a:p>
                      <a:pPr marL="288290" indent="-288290">
                        <a:lnSpc>
                          <a:spcPts val="1200"/>
                        </a:lnSpc>
                        <a:spcAft>
                          <a:spcPts val="0"/>
                        </a:spcAft>
                      </a:pPr>
                      <a:r>
                        <a:rPr lang="de-DE" sz="800">
                          <a:solidFill>
                            <a:srgbClr val="000000"/>
                          </a:solidFill>
                          <a:latin typeface="Calibri"/>
                          <a:ea typeface="Arial"/>
                          <a:cs typeface="Times New Roman"/>
                        </a:rPr>
                        <a:t>Sachrechnen als Lernziel (Arbeit dazu im 2. Baustein)</a:t>
                      </a:r>
                      <a:endParaRPr lang="de-DE" sz="800">
                        <a:solidFill>
                          <a:srgbClr val="000000"/>
                        </a:solidFill>
                        <a:latin typeface="Calibri"/>
                        <a:ea typeface="Times New Roman"/>
                        <a:cs typeface="Times New Roman"/>
                      </a:endParaRP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Folien 36 bis 39</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61255">
                <a:tc>
                  <a:txBody>
                    <a:bodyPr/>
                    <a:lstStyle/>
                    <a:p>
                      <a:pPr>
                        <a:lnSpc>
                          <a:spcPts val="1200"/>
                        </a:lnSpc>
                        <a:spcAft>
                          <a:spcPts val="0"/>
                        </a:spcAft>
                      </a:pPr>
                      <a:r>
                        <a:rPr lang="de-DE" sz="700" b="0">
                          <a:solidFill>
                            <a:srgbClr val="000000"/>
                          </a:solidFill>
                          <a:latin typeface="Calibri"/>
                          <a:ea typeface="Times New Roman"/>
                          <a:cs typeface="Times New Roman"/>
                        </a:rPr>
                        <a:t>30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Arial"/>
                          <a:cs typeface="Times New Roman"/>
                        </a:rPr>
                        <a:t>Übungen zum Identifizieren und Realisieren der Funktionen</a:t>
                      </a:r>
                      <a:r>
                        <a:rPr lang="de-DE" sz="800">
                          <a:solidFill>
                            <a:srgbClr val="000000"/>
                          </a:solidFill>
                          <a:latin typeface="Calibri"/>
                          <a:ea typeface="Arial"/>
                          <a:cs typeface="Times New Roman"/>
                        </a:rPr>
                        <a:t> Lernstoff und Lernprinzip</a:t>
                      </a:r>
                      <a:endParaRPr lang="de-DE" sz="800">
                        <a:solidFill>
                          <a:srgbClr val="000000"/>
                        </a:solidFill>
                        <a:latin typeface="Calibri"/>
                        <a:ea typeface="Times New Roman"/>
                        <a:cs typeface="Times New Roman"/>
                      </a:endParaRP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6695" indent="-226695">
                        <a:lnSpc>
                          <a:spcPts val="1200"/>
                        </a:lnSpc>
                        <a:spcAft>
                          <a:spcPts val="0"/>
                        </a:spcAft>
                      </a:pPr>
                      <a:r>
                        <a:rPr lang="de-DE" sz="800">
                          <a:solidFill>
                            <a:srgbClr val="000000"/>
                          </a:solidFill>
                          <a:latin typeface="Calibri"/>
                          <a:ea typeface="Times New Roman"/>
                          <a:cs typeface="Times New Roman"/>
                        </a:rPr>
                        <a:t>Folie 40 </a:t>
                      </a:r>
                    </a:p>
                    <a:p>
                      <a:pPr marL="226695" indent="-226695">
                        <a:lnSpc>
                          <a:spcPts val="1200"/>
                        </a:lnSpc>
                        <a:spcAft>
                          <a:spcPts val="0"/>
                        </a:spcAft>
                      </a:pPr>
                      <a:r>
                        <a:rPr lang="de-DE" sz="800">
                          <a:solidFill>
                            <a:srgbClr val="000000"/>
                          </a:solidFill>
                          <a:latin typeface="Calibri"/>
                          <a:ea typeface="Times New Roman"/>
                          <a:cs typeface="Times New Roman"/>
                        </a:rPr>
                        <a:t>AB-BS1-Funktionen des Sachrechnens</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028967">
                <a:tc>
                  <a:txBody>
                    <a:bodyPr/>
                    <a:lstStyle/>
                    <a:p>
                      <a:pPr>
                        <a:lnSpc>
                          <a:spcPts val="1200"/>
                        </a:lnSpc>
                        <a:spcAft>
                          <a:spcPts val="0"/>
                        </a:spcAft>
                      </a:pPr>
                      <a:r>
                        <a:rPr lang="de-DE" sz="700" b="0">
                          <a:latin typeface="Calibri"/>
                          <a:ea typeface="Times New Roman"/>
                          <a:cs typeface="Times New Roman"/>
                        </a:rPr>
                        <a:t>40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Arial"/>
                          <a:cs typeface="Times New Roman"/>
                        </a:rPr>
                        <a:t>Input - Klassifizierung der Aufgabentypen</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Vorstellen von Klassifizierungsmodellen</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Arial"/>
                          <a:cs typeface="Times New Roman"/>
                        </a:rPr>
                        <a:t>Diskussion zu Vor- und Nachteilen vorgestellter Modelle</a:t>
                      </a:r>
                      <a:endParaRPr lang="de-DE" sz="800">
                        <a:solidFill>
                          <a:srgbClr val="000000"/>
                        </a:solidFill>
                        <a:latin typeface="Calibri"/>
                        <a:ea typeface="Times New Roman"/>
                        <a:cs typeface="Times New Roman"/>
                      </a:endParaRP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PL/GA</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Folien 41bis55</a:t>
                      </a:r>
                      <a:endParaRPr lang="de-DE" sz="800">
                        <a:solidFill>
                          <a:srgbClr val="000000"/>
                        </a:solidFill>
                        <a:latin typeface="Calibri"/>
                        <a:ea typeface="Times New Roman"/>
                        <a:cs typeface="Times New Roman"/>
                      </a:endParaRPr>
                    </a:p>
                    <a:p>
                      <a:pPr marL="226695" indent="-226695">
                        <a:lnSpc>
                          <a:spcPts val="1200"/>
                        </a:lnSpc>
                        <a:spcAft>
                          <a:spcPts val="600"/>
                        </a:spcAft>
                      </a:pPr>
                      <a:r>
                        <a:rPr lang="de-DE" sz="800">
                          <a:solidFill>
                            <a:srgbClr val="000000"/>
                          </a:solidFill>
                          <a:latin typeface="Calibri"/>
                          <a:ea typeface="Times New Roman"/>
                          <a:cs typeface="Times New Roman"/>
                        </a:rPr>
                        <a:t>AB-BS1-Modelle Typen Sachaufgaben</a:t>
                      </a:r>
                    </a:p>
                    <a:p>
                      <a:pPr marL="226695" indent="-226695">
                        <a:lnSpc>
                          <a:spcPts val="1200"/>
                        </a:lnSpc>
                        <a:spcAft>
                          <a:spcPts val="600"/>
                        </a:spcAft>
                      </a:pPr>
                      <a:r>
                        <a:rPr lang="de-DE" sz="800">
                          <a:solidFill>
                            <a:srgbClr val="000000"/>
                          </a:solidFill>
                          <a:latin typeface="Calibri"/>
                          <a:ea typeface="Times New Roman"/>
                          <a:cs typeface="Times New Roman"/>
                        </a:rPr>
                        <a:t>AB-BS1-Typen Sachaufgaben</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561255">
                <a:tc>
                  <a:txBody>
                    <a:bodyPr/>
                    <a:lstStyle/>
                    <a:p>
                      <a:pPr>
                        <a:lnSpc>
                          <a:spcPts val="1200"/>
                        </a:lnSpc>
                        <a:spcAft>
                          <a:spcPts val="0"/>
                        </a:spcAft>
                      </a:pPr>
                      <a:r>
                        <a:rPr lang="de-DE" sz="700" b="0">
                          <a:latin typeface="Calibri"/>
                          <a:ea typeface="Times New Roman"/>
                          <a:cs typeface="Times New Roman"/>
                        </a:rPr>
                        <a:t>10 min</a:t>
                      </a:r>
                      <a:endParaRPr lang="de-DE" sz="700" b="1">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a:solidFill>
                            <a:srgbClr val="000000"/>
                          </a:solidFill>
                          <a:latin typeface="Calibri"/>
                          <a:ea typeface="Times New Roman"/>
                          <a:cs typeface="Times New Roman"/>
                        </a:rPr>
                        <a:t>Vereinbarungen / Absprachen in den Gruppen für Distanzphase </a:t>
                      </a:r>
                      <a:endParaRPr lang="de-DE" sz="800">
                        <a:solidFill>
                          <a:srgbClr val="000000"/>
                        </a:solidFill>
                        <a:latin typeface="Calibri"/>
                        <a:ea typeface="Times New Roman"/>
                        <a:cs typeface="Times New Roman"/>
                      </a:endParaRPr>
                    </a:p>
                    <a:p>
                      <a:pPr>
                        <a:lnSpc>
                          <a:spcPts val="1200"/>
                        </a:lnSpc>
                        <a:spcAft>
                          <a:spcPts val="0"/>
                        </a:spcAft>
                      </a:pPr>
                      <a:r>
                        <a:rPr lang="de-DE" sz="800">
                          <a:solidFill>
                            <a:srgbClr val="000000"/>
                          </a:solidFill>
                          <a:latin typeface="Calibri"/>
                          <a:ea typeface="Times New Roman"/>
                          <a:cs typeface="Times New Roman"/>
                        </a:rPr>
                        <a:t>Unterrichtserprobung / Dokumentation</a:t>
                      </a:r>
                    </a:p>
                    <a:p>
                      <a:pPr>
                        <a:lnSpc>
                          <a:spcPts val="1200"/>
                        </a:lnSpc>
                        <a:spcAft>
                          <a:spcPts val="0"/>
                        </a:spcAft>
                      </a:pPr>
                      <a:r>
                        <a:rPr lang="de-DE" sz="800">
                          <a:solidFill>
                            <a:srgbClr val="000000"/>
                          </a:solidFill>
                          <a:latin typeface="Calibri"/>
                          <a:ea typeface="Arial"/>
                          <a:cs typeface="Times New Roman"/>
                        </a:rPr>
                        <a:t>Elektr. Arbeitsplattform / Austausch- und Dokumentationsforum</a:t>
                      </a:r>
                      <a:endParaRPr lang="de-DE" sz="800">
                        <a:solidFill>
                          <a:srgbClr val="000000"/>
                        </a:solidFill>
                        <a:latin typeface="Calibri"/>
                        <a:ea typeface="Times New Roman"/>
                        <a:cs typeface="Times New Roman"/>
                      </a:endParaRP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Arial"/>
                          <a:cs typeface="Times New Roman"/>
                        </a:rPr>
                        <a:t>Ab Folie 56</a:t>
                      </a:r>
                      <a:endParaRPr lang="de-DE" sz="800">
                        <a:solidFill>
                          <a:srgbClr val="000000"/>
                        </a:solidFill>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41626">
                <a:tc>
                  <a:txBody>
                    <a:bodyPr/>
                    <a:lstStyle/>
                    <a:p>
                      <a:pPr>
                        <a:lnSpc>
                          <a:spcPts val="1200"/>
                        </a:lnSpc>
                        <a:spcAft>
                          <a:spcPts val="0"/>
                        </a:spcAft>
                      </a:pPr>
                      <a:r>
                        <a:rPr lang="de-DE" sz="700" b="0" dirty="0">
                          <a:latin typeface="Calibri"/>
                          <a:ea typeface="Times New Roman"/>
                          <a:cs typeface="Times New Roman"/>
                        </a:rPr>
                        <a:t>5 min</a:t>
                      </a:r>
                      <a:endParaRPr lang="de-DE" sz="700" b="1" dirty="0">
                        <a:latin typeface="Calibri"/>
                        <a:ea typeface="Times New Roman"/>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b="1" dirty="0">
                          <a:solidFill>
                            <a:srgbClr val="000000"/>
                          </a:solidFill>
                          <a:latin typeface="Calibri"/>
                          <a:ea typeface="Times New Roman"/>
                          <a:cs typeface="Times New Roman"/>
                        </a:rPr>
                        <a:t>Verabschiedung</a:t>
                      </a:r>
                      <a:r>
                        <a:rPr lang="de-DE" sz="800" dirty="0">
                          <a:solidFill>
                            <a:srgbClr val="000000"/>
                          </a:solidFill>
                          <a:latin typeface="Calibri"/>
                          <a:ea typeface="Times New Roman"/>
                          <a:cs typeface="Times New Roman"/>
                        </a:rPr>
                        <a:t> | </a:t>
                      </a:r>
                      <a:r>
                        <a:rPr lang="de-DE" sz="800" b="1" dirty="0">
                          <a:solidFill>
                            <a:srgbClr val="000000"/>
                          </a:solidFill>
                          <a:latin typeface="Calibri"/>
                          <a:ea typeface="Times New Roman"/>
                          <a:cs typeface="Times New Roman"/>
                        </a:rPr>
                        <a:t>Minievaluation </a:t>
                      </a:r>
                      <a:r>
                        <a:rPr lang="de-DE" sz="800" dirty="0">
                          <a:solidFill>
                            <a:srgbClr val="000000"/>
                          </a:solidFill>
                          <a:latin typeface="Calibri"/>
                          <a:ea typeface="Times New Roman"/>
                          <a:cs typeface="Times New Roman"/>
                        </a:rPr>
                        <a:t>(via Kartenabfrage/Zielscheibe)</a:t>
                      </a:r>
                    </a:p>
                  </a:txBody>
                  <a:tcPr marL="112545" marR="11254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r>
                        <a:rPr lang="de-DE" sz="800">
                          <a:solidFill>
                            <a:srgbClr val="000000"/>
                          </a:solidFill>
                          <a:latin typeface="Calibri"/>
                          <a:ea typeface="Times New Roman"/>
                          <a:cs typeface="Times New Roman"/>
                        </a:rPr>
                        <a:t>PL</a:t>
                      </a: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200"/>
                        </a:lnSpc>
                        <a:spcAft>
                          <a:spcPts val="0"/>
                        </a:spcAft>
                      </a:pPr>
                      <a:endParaRPr lang="de-DE" sz="800" dirty="0">
                        <a:solidFill>
                          <a:srgbClr val="000000"/>
                        </a:solidFill>
                        <a:latin typeface="Calibri"/>
                        <a:ea typeface="Arial"/>
                        <a:cs typeface="Times New Roman"/>
                      </a:endParaRPr>
                    </a:p>
                  </a:txBody>
                  <a:tcPr marL="0" marR="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11732072"/>
      </p:ext>
    </p:extLst>
  </p:cSld>
  <p:clrMapOvr>
    <a:masterClrMapping/>
  </p:clrMapOvr>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hteck 2"/>
          <p:cNvSpPr>
            <a:spLocks noChangeArrowheads="1"/>
          </p:cNvSpPr>
          <p:nvPr/>
        </p:nvSpPr>
        <p:spPr bwMode="auto">
          <a:xfrm>
            <a:off x="5638169" y="5496873"/>
            <a:ext cx="349264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800" b="1" dirty="0">
                <a:latin typeface="Calibri" charset="0"/>
                <a:ea typeface="Calibri" charset="0"/>
                <a:cs typeface="Calibri" charset="0"/>
              </a:rPr>
              <a:t>Abbildung 1: Menschen verreisen</a:t>
            </a:r>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4041" y="4513391"/>
            <a:ext cx="1436300" cy="766026"/>
          </a:xfrm>
          <a:prstGeom prst="rect">
            <a:avLst/>
          </a:prstGeom>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3182" y="3488047"/>
            <a:ext cx="2081719" cy="628707"/>
          </a:xfrm>
          <a:prstGeom prst="rect">
            <a:avLst/>
          </a:prstGeom>
        </p:spPr>
      </p:pic>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8637" y="3454803"/>
            <a:ext cx="813173" cy="600199"/>
          </a:xfrm>
          <a:prstGeom prst="rect">
            <a:avLst/>
          </a:prstGeom>
        </p:spPr>
      </p:pic>
      <p:pic>
        <p:nvPicPr>
          <p:cNvPr id="5" name="Grafik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32240" y="1922797"/>
            <a:ext cx="936104" cy="999626"/>
          </a:xfrm>
          <a:prstGeom prst="rect">
            <a:avLst/>
          </a:prstGeom>
        </p:spPr>
      </p:pic>
      <p:pic>
        <p:nvPicPr>
          <p:cNvPr id="6" name="Grafik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64041" y="727132"/>
            <a:ext cx="1051975" cy="1049335"/>
          </a:xfrm>
          <a:prstGeom prst="rect">
            <a:avLst/>
          </a:prstGeom>
        </p:spPr>
      </p:pic>
      <p:sp>
        <p:nvSpPr>
          <p:cNvPr id="10" name="Textfeld 9"/>
          <p:cNvSpPr txBox="1"/>
          <p:nvPr/>
        </p:nvSpPr>
        <p:spPr>
          <a:xfrm>
            <a:off x="395536" y="548680"/>
            <a:ext cx="5242633" cy="5632311"/>
          </a:xfrm>
          <a:prstGeom prst="rect">
            <a:avLst/>
          </a:prstGeom>
          <a:noFill/>
        </p:spPr>
        <p:txBody>
          <a:bodyPr wrap="square" rtlCol="0">
            <a:spAutoFit/>
          </a:bodyPr>
          <a:lstStyle/>
          <a:p>
            <a:r>
              <a:rPr lang="de-DE" sz="1800" u="sng" dirty="0">
                <a:latin typeface="Calibri" panose="020F0502020204030204" pitchFamily="34" charset="0"/>
              </a:rPr>
              <a:t>Im Zug</a:t>
            </a:r>
            <a:r>
              <a:rPr lang="de-DE" sz="1800" dirty="0">
                <a:latin typeface="Calibri" panose="020F0502020204030204" pitchFamily="34" charset="0"/>
              </a:rPr>
              <a:t>: Vor Festtagen wie Ostern, Pfingsten und Weihnachten sind die ICE-Züge zwischen Stuttgart und Hamburg vollständig belegt. Ein ICE-Zug besteht aus 4 Wagen 1. Klasse und 8 Wagen 2. Klasse, einem Restaurantwagen und 2 Triebköpfen an den Enden des Zuges. In einem Wagen 1. Klasse sitzen 48 Personen, in einem Wagen 2. Klasse sitzen 66 Personen. </a:t>
            </a:r>
          </a:p>
          <a:p>
            <a:r>
              <a:rPr lang="de-DE" sz="1800" dirty="0">
                <a:latin typeface="Calibri" panose="020F0502020204030204" pitchFamily="34" charset="0"/>
              </a:rPr>
              <a:t>Wie viele Reisende sind in dem Zug?</a:t>
            </a:r>
          </a:p>
          <a:p>
            <a:endParaRPr lang="de-DE" sz="1800" dirty="0">
              <a:latin typeface="Calibri" panose="020F0502020204030204" pitchFamily="34" charset="0"/>
            </a:endParaRPr>
          </a:p>
          <a:p>
            <a:r>
              <a:rPr lang="de-DE" sz="1800" u="sng" dirty="0">
                <a:latin typeface="Calibri" panose="020F0502020204030204" pitchFamily="34" charset="0"/>
              </a:rPr>
              <a:t>Im Auto</a:t>
            </a:r>
            <a:r>
              <a:rPr lang="de-DE" sz="1800" dirty="0">
                <a:latin typeface="Calibri" panose="020F0502020204030204" pitchFamily="34" charset="0"/>
              </a:rPr>
              <a:t>: Wie viele Autos müssen fahren, wenn alle Reisende mit dem Auto fahren? In einem Auto sitzen 4 Personen.</a:t>
            </a:r>
          </a:p>
          <a:p>
            <a:r>
              <a:rPr lang="de-DE" sz="1800" dirty="0">
                <a:latin typeface="Calibri" panose="020F0502020204030204" pitchFamily="34" charset="0"/>
              </a:rPr>
              <a:t>Wie lang wäre eine Autoschlange, wenn alle Autos hintereinander im Abstand von etwa 50 m fahren?</a:t>
            </a:r>
          </a:p>
          <a:p>
            <a:endParaRPr lang="de-DE" sz="1800" dirty="0">
              <a:latin typeface="Calibri" panose="020F0502020204030204" pitchFamily="34" charset="0"/>
            </a:endParaRPr>
          </a:p>
          <a:p>
            <a:r>
              <a:rPr lang="de-DE" sz="1800" u="sng" dirty="0">
                <a:latin typeface="Calibri" panose="020F0502020204030204" pitchFamily="34" charset="0"/>
              </a:rPr>
              <a:t>Im Flugzeug</a:t>
            </a:r>
            <a:r>
              <a:rPr lang="de-DE" sz="1800" dirty="0">
                <a:latin typeface="Calibri" panose="020F0502020204030204" pitchFamily="34" charset="0"/>
              </a:rPr>
              <a:t>: Auf der Strecke Stuttgart-Hamburg wird häufig eine Boeing 737 eingesetzt. Dieses Flugzeug bietet 129 Passagieren Platz.</a:t>
            </a:r>
          </a:p>
          <a:p>
            <a:r>
              <a:rPr lang="de-DE" sz="1800" dirty="0">
                <a:latin typeface="Calibri" panose="020F0502020204030204" pitchFamily="34" charset="0"/>
              </a:rPr>
              <a:t>Wie viele Flugzeuge müssen fliegen, um ebenso viele Reisende zu transportieren wie der ICE?</a:t>
            </a:r>
          </a:p>
        </p:txBody>
      </p:sp>
      <p:sp>
        <p:nvSpPr>
          <p:cNvPr id="13" name="Rechteck 12"/>
          <p:cNvSpPr/>
          <p:nvPr/>
        </p:nvSpPr>
        <p:spPr>
          <a:xfrm>
            <a:off x="6929455" y="6083661"/>
            <a:ext cx="1790875" cy="400110"/>
          </a:xfrm>
          <a:prstGeom prst="rect">
            <a:avLst/>
          </a:prstGeom>
        </p:spPr>
        <p:txBody>
          <a:bodyPr wrap="none">
            <a:spAutoFit/>
          </a:bodyPr>
          <a:lstStyle/>
          <a:p>
            <a:pPr algn="r"/>
            <a:r>
              <a:rPr lang="de-DE" sz="1000" dirty="0">
                <a:latin typeface="Calibri" panose="020F0502020204030204" pitchFamily="34" charset="0"/>
                <a:cs typeface="Calibri" panose="020F0502020204030204" pitchFamily="34" charset="0"/>
              </a:rPr>
              <a:t>Quelle: </a:t>
            </a:r>
            <a:r>
              <a:rPr lang="de-DE" sz="1000" u="sng" dirty="0">
                <a:solidFill>
                  <a:srgbClr val="327A86"/>
                </a:solidFill>
                <a:latin typeface="Calibri" panose="020F0502020204030204" pitchFamily="34" charset="0"/>
                <a:cs typeface="Calibri" panose="020F0502020204030204" pitchFamily="34" charset="0"/>
              </a:rPr>
              <a:t>https://</a:t>
            </a:r>
            <a:r>
              <a:rPr lang="de-DE" sz="1000" u="sng" dirty="0" err="1">
                <a:solidFill>
                  <a:srgbClr val="327A86"/>
                </a:solidFill>
                <a:latin typeface="Calibri" panose="020F0502020204030204" pitchFamily="34" charset="0"/>
                <a:cs typeface="Calibri" panose="020F0502020204030204" pitchFamily="34" charset="0"/>
              </a:rPr>
              <a:t>openclipart.org</a:t>
            </a:r>
            <a:br>
              <a:rPr lang="de-DE" sz="1000" u="sng" dirty="0">
                <a:solidFill>
                  <a:srgbClr val="327A86"/>
                </a:solidFill>
                <a:latin typeface="Calibri" panose="020F0502020204030204" pitchFamily="34" charset="0"/>
                <a:cs typeface="Calibri" panose="020F0502020204030204" pitchFamily="34" charset="0"/>
              </a:rPr>
            </a:br>
            <a:r>
              <a:rPr lang="de-DE" sz="1000" dirty="0">
                <a:latin typeface="Calibri" panose="020F0502020204030204" pitchFamily="34" charset="0"/>
                <a:cs typeface="Calibri" panose="020F0502020204030204" pitchFamily="34" charset="0"/>
              </a:rPr>
              <a:t>CC0-Lizenz</a:t>
            </a:r>
          </a:p>
        </p:txBody>
      </p:sp>
    </p:spTree>
    <p:extLst>
      <p:ext uri="{BB962C8B-B14F-4D97-AF65-F5344CB8AC3E}">
        <p14:creationId xmlns:p14="http://schemas.microsoft.com/office/powerpoint/2010/main" val="14945264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hteck 1"/>
          <p:cNvSpPr>
            <a:spLocks noChangeArrowheads="1"/>
          </p:cNvSpPr>
          <p:nvPr/>
        </p:nvSpPr>
        <p:spPr bwMode="auto">
          <a:xfrm>
            <a:off x="899592" y="5545883"/>
            <a:ext cx="26775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800" b="1" dirty="0">
                <a:latin typeface="Calibri" panose="020F0502020204030204" pitchFamily="34" charset="0"/>
                <a:cs typeface="Calibri" panose="020F0502020204030204" pitchFamily="34" charset="0"/>
              </a:rPr>
              <a:t>Abbildung 2: LKW</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339126" y="1052736"/>
            <a:ext cx="1548000" cy="752715"/>
          </a:xfrm>
          <a:prstGeom prst="rect">
            <a:avLst/>
          </a:prstGeom>
        </p:spPr>
      </p:pic>
      <p:sp>
        <p:nvSpPr>
          <p:cNvPr id="8" name="Rechteck 7"/>
          <p:cNvSpPr/>
          <p:nvPr/>
        </p:nvSpPr>
        <p:spPr bwMode="auto">
          <a:xfrm>
            <a:off x="1850461" y="1052736"/>
            <a:ext cx="1024515" cy="461567"/>
          </a:xfrm>
          <a:prstGeom prst="rect">
            <a:avLst/>
          </a:prstGeom>
          <a:solidFill>
            <a:srgbClr val="C0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11" name="Grafik 10"/>
          <p:cNvPicPr>
            <a:picLocks noChangeAspect="1"/>
          </p:cNvPicPr>
          <p:nvPr/>
        </p:nvPicPr>
        <p:blipFill rotWithShape="1">
          <a:blip r:embed="rId3">
            <a:extLst>
              <a:ext uri="{28A0092B-C50C-407E-A947-70E740481C1C}">
                <a14:useLocalDpi xmlns:a14="http://schemas.microsoft.com/office/drawing/2010/main" val="0"/>
              </a:ext>
            </a:extLst>
          </a:blip>
          <a:srcRect l="-2337" t="-7812" r="27910" b="-5231"/>
          <a:stretch/>
        </p:blipFill>
        <p:spPr>
          <a:xfrm flipH="1">
            <a:off x="6732240" y="1497995"/>
            <a:ext cx="1152128" cy="850895"/>
          </a:xfrm>
          <a:prstGeom prst="rect">
            <a:avLst/>
          </a:prstGeom>
        </p:spPr>
      </p:pic>
      <p:pic>
        <p:nvPicPr>
          <p:cNvPr id="12" name="Grafik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1339126" y="1923443"/>
            <a:ext cx="1548000" cy="752715"/>
          </a:xfrm>
          <a:prstGeom prst="rect">
            <a:avLst/>
          </a:prstGeom>
        </p:spPr>
      </p:pic>
      <p:sp>
        <p:nvSpPr>
          <p:cNvPr id="13" name="Rechteck 12"/>
          <p:cNvSpPr/>
          <p:nvPr/>
        </p:nvSpPr>
        <p:spPr bwMode="auto">
          <a:xfrm>
            <a:off x="1862611" y="1923944"/>
            <a:ext cx="1024515" cy="461567"/>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pic>
        <p:nvPicPr>
          <p:cNvPr id="14" name="Grafik 13"/>
          <p:cNvPicPr>
            <a:picLocks noChangeAspect="1"/>
          </p:cNvPicPr>
          <p:nvPr/>
        </p:nvPicPr>
        <p:blipFill rotWithShape="1">
          <a:blip r:embed="rId3">
            <a:extLst>
              <a:ext uri="{28A0092B-C50C-407E-A947-70E740481C1C}">
                <a14:useLocalDpi xmlns:a14="http://schemas.microsoft.com/office/drawing/2010/main" val="0"/>
              </a:ext>
            </a:extLst>
          </a:blip>
          <a:srcRect l="-2337" t="-7812" r="27910" b="-5231"/>
          <a:stretch/>
        </p:blipFill>
        <p:spPr>
          <a:xfrm flipH="1">
            <a:off x="3811557" y="1491753"/>
            <a:ext cx="1152128" cy="850895"/>
          </a:xfrm>
          <a:prstGeom prst="rect">
            <a:avLst/>
          </a:prstGeom>
        </p:spPr>
      </p:pic>
      <p:pic>
        <p:nvPicPr>
          <p:cNvPr id="15" name="Grafik 14"/>
          <p:cNvPicPr>
            <a:picLocks noChangeAspect="1"/>
          </p:cNvPicPr>
          <p:nvPr/>
        </p:nvPicPr>
        <p:blipFill rotWithShape="1">
          <a:blip r:embed="rId3">
            <a:extLst>
              <a:ext uri="{28A0092B-C50C-407E-A947-70E740481C1C}">
                <a14:useLocalDpi xmlns:a14="http://schemas.microsoft.com/office/drawing/2010/main" val="0"/>
              </a:ext>
            </a:extLst>
          </a:blip>
          <a:srcRect l="-2337" t="-7812" r="27910" b="-5231"/>
          <a:stretch/>
        </p:blipFill>
        <p:spPr>
          <a:xfrm flipH="1">
            <a:off x="5295131" y="1491754"/>
            <a:ext cx="1152128" cy="850895"/>
          </a:xfrm>
          <a:prstGeom prst="rect">
            <a:avLst/>
          </a:prstGeom>
        </p:spPr>
      </p:pic>
      <p:sp>
        <p:nvSpPr>
          <p:cNvPr id="18" name="Rechteck 17"/>
          <p:cNvSpPr/>
          <p:nvPr/>
        </p:nvSpPr>
        <p:spPr bwMode="auto">
          <a:xfrm>
            <a:off x="6822304" y="1555477"/>
            <a:ext cx="1018800" cy="475200"/>
          </a:xfrm>
          <a:prstGeom prst="rect">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9" name="Rechteck 18"/>
          <p:cNvSpPr/>
          <p:nvPr/>
        </p:nvSpPr>
        <p:spPr bwMode="auto">
          <a:xfrm>
            <a:off x="5386546" y="1555477"/>
            <a:ext cx="1018800" cy="475200"/>
          </a:xfrm>
          <a:prstGeom prst="rect">
            <a:avLst/>
          </a:prstGeom>
          <a:solidFill>
            <a:srgbClr val="085495"/>
          </a:solidFill>
          <a:ln w="9525" cap="flat" cmpd="sng" algn="ctr">
            <a:solidFill>
              <a:srgbClr val="085495"/>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1" name="Rechteck 20"/>
          <p:cNvSpPr/>
          <p:nvPr/>
        </p:nvSpPr>
        <p:spPr bwMode="auto">
          <a:xfrm>
            <a:off x="3900036" y="1555477"/>
            <a:ext cx="1018800" cy="475200"/>
          </a:xfrm>
          <a:prstGeom prst="rect">
            <a:avLst/>
          </a:prstGeom>
          <a:solidFill>
            <a:srgbClr val="C00000"/>
          </a:solidFill>
          <a:ln w="952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426638694"/>
              </p:ext>
            </p:extLst>
          </p:nvPr>
        </p:nvGraphicFramePr>
        <p:xfrm>
          <a:off x="5047259" y="2837253"/>
          <a:ext cx="2291080" cy="1670400"/>
        </p:xfrm>
        <a:graphic>
          <a:graphicData uri="http://schemas.openxmlformats.org/drawingml/2006/table">
            <a:tbl>
              <a:tblPr bandRow="1">
                <a:tableStyleId>{93296810-A885-4BE3-A3E7-6D5BEEA58F35}</a:tableStyleId>
              </a:tblPr>
              <a:tblGrid>
                <a:gridCol w="208280">
                  <a:extLst>
                    <a:ext uri="{9D8B030D-6E8A-4147-A177-3AD203B41FA5}">
                      <a16:colId xmlns:a16="http://schemas.microsoft.com/office/drawing/2014/main" val="2013708109"/>
                    </a:ext>
                  </a:extLst>
                </a:gridCol>
                <a:gridCol w="208280">
                  <a:extLst>
                    <a:ext uri="{9D8B030D-6E8A-4147-A177-3AD203B41FA5}">
                      <a16:colId xmlns:a16="http://schemas.microsoft.com/office/drawing/2014/main" val="3304638724"/>
                    </a:ext>
                  </a:extLst>
                </a:gridCol>
                <a:gridCol w="208280">
                  <a:extLst>
                    <a:ext uri="{9D8B030D-6E8A-4147-A177-3AD203B41FA5}">
                      <a16:colId xmlns:a16="http://schemas.microsoft.com/office/drawing/2014/main" val="546560799"/>
                    </a:ext>
                  </a:extLst>
                </a:gridCol>
                <a:gridCol w="208280">
                  <a:extLst>
                    <a:ext uri="{9D8B030D-6E8A-4147-A177-3AD203B41FA5}">
                      <a16:colId xmlns:a16="http://schemas.microsoft.com/office/drawing/2014/main" val="2775297311"/>
                    </a:ext>
                  </a:extLst>
                </a:gridCol>
                <a:gridCol w="208280">
                  <a:extLst>
                    <a:ext uri="{9D8B030D-6E8A-4147-A177-3AD203B41FA5}">
                      <a16:colId xmlns:a16="http://schemas.microsoft.com/office/drawing/2014/main" val="3062291678"/>
                    </a:ext>
                  </a:extLst>
                </a:gridCol>
                <a:gridCol w="208280">
                  <a:extLst>
                    <a:ext uri="{9D8B030D-6E8A-4147-A177-3AD203B41FA5}">
                      <a16:colId xmlns:a16="http://schemas.microsoft.com/office/drawing/2014/main" val="520307918"/>
                    </a:ext>
                  </a:extLst>
                </a:gridCol>
                <a:gridCol w="208280">
                  <a:extLst>
                    <a:ext uri="{9D8B030D-6E8A-4147-A177-3AD203B41FA5}">
                      <a16:colId xmlns:a16="http://schemas.microsoft.com/office/drawing/2014/main" val="90585860"/>
                    </a:ext>
                  </a:extLst>
                </a:gridCol>
                <a:gridCol w="208280">
                  <a:extLst>
                    <a:ext uri="{9D8B030D-6E8A-4147-A177-3AD203B41FA5}">
                      <a16:colId xmlns:a16="http://schemas.microsoft.com/office/drawing/2014/main" val="385997167"/>
                    </a:ext>
                  </a:extLst>
                </a:gridCol>
                <a:gridCol w="208280">
                  <a:extLst>
                    <a:ext uri="{9D8B030D-6E8A-4147-A177-3AD203B41FA5}">
                      <a16:colId xmlns:a16="http://schemas.microsoft.com/office/drawing/2014/main" val="542907613"/>
                    </a:ext>
                  </a:extLst>
                </a:gridCol>
                <a:gridCol w="208280">
                  <a:extLst>
                    <a:ext uri="{9D8B030D-6E8A-4147-A177-3AD203B41FA5}">
                      <a16:colId xmlns:a16="http://schemas.microsoft.com/office/drawing/2014/main" val="3058260357"/>
                    </a:ext>
                  </a:extLst>
                </a:gridCol>
                <a:gridCol w="208280">
                  <a:extLst>
                    <a:ext uri="{9D8B030D-6E8A-4147-A177-3AD203B41FA5}">
                      <a16:colId xmlns:a16="http://schemas.microsoft.com/office/drawing/2014/main" val="1322278424"/>
                    </a:ext>
                  </a:extLst>
                </a:gridCol>
              </a:tblGrid>
              <a:tr h="208800">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89735862"/>
                  </a:ext>
                </a:extLst>
              </a:tr>
              <a:tr h="208800">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17580536"/>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1176775"/>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0690280"/>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61645646"/>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70813441"/>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55852533"/>
                  </a:ext>
                </a:extLst>
              </a:tr>
              <a:tr h="208800">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r>
                        <a:rPr lang="de-DE" sz="200" dirty="0"/>
                        <a:t>a) </a:t>
                      </a: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endParaRPr lang="de-DE" sz="200" dirty="0"/>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06761276"/>
                  </a:ext>
                </a:extLst>
              </a:tr>
            </a:tbl>
          </a:graphicData>
        </a:graphic>
      </p:graphicFrame>
      <p:sp>
        <p:nvSpPr>
          <p:cNvPr id="10" name="Textfeld 9"/>
          <p:cNvSpPr txBox="1"/>
          <p:nvPr/>
        </p:nvSpPr>
        <p:spPr>
          <a:xfrm>
            <a:off x="1178587" y="3164622"/>
            <a:ext cx="3785098" cy="1000274"/>
          </a:xfrm>
          <a:prstGeom prst="rect">
            <a:avLst/>
          </a:prstGeom>
          <a:noFill/>
        </p:spPr>
        <p:txBody>
          <a:bodyPr wrap="square" rtlCol="0">
            <a:spAutoFit/>
          </a:bodyPr>
          <a:lstStyle/>
          <a:p>
            <a:pPr marL="457200" indent="-457200">
              <a:spcAft>
                <a:spcPts val="600"/>
              </a:spcAft>
              <a:buAutoNum type="alphaLcParenR"/>
            </a:pPr>
            <a:r>
              <a:rPr lang="de-DE" sz="1800" dirty="0">
                <a:latin typeface="Calibri" panose="020F0502020204030204" pitchFamily="34" charset="0"/>
              </a:rPr>
              <a:t>Wie würdest du kombinieren?</a:t>
            </a:r>
          </a:p>
          <a:p>
            <a:pPr marL="457200" indent="-457200">
              <a:buAutoNum type="alphaLcParenR"/>
            </a:pPr>
            <a:r>
              <a:rPr lang="de-DE" sz="1800" dirty="0">
                <a:latin typeface="Calibri" panose="020F0502020204030204" pitchFamily="34" charset="0"/>
              </a:rPr>
              <a:t>Wie viele Möglichkeiten</a:t>
            </a:r>
            <a:br>
              <a:rPr lang="de-DE" sz="1800" dirty="0">
                <a:latin typeface="Calibri" panose="020F0502020204030204" pitchFamily="34" charset="0"/>
              </a:rPr>
            </a:br>
            <a:r>
              <a:rPr lang="de-DE" sz="1800" dirty="0">
                <a:latin typeface="Calibri" panose="020F0502020204030204" pitchFamily="34" charset="0"/>
              </a:rPr>
              <a:t>gibt es? Zeichne alle auf.</a:t>
            </a:r>
          </a:p>
        </p:txBody>
      </p:sp>
      <p:pic>
        <p:nvPicPr>
          <p:cNvPr id="22" name="Grafik 21"/>
          <p:cNvPicPr>
            <a:picLocks noChangeAspect="1"/>
          </p:cNvPicPr>
          <p:nvPr/>
        </p:nvPicPr>
        <p:blipFill>
          <a:blip r:embed="rId4"/>
          <a:stretch>
            <a:fillRect/>
          </a:stretch>
        </p:blipFill>
        <p:spPr>
          <a:xfrm>
            <a:off x="5562583" y="3111591"/>
            <a:ext cx="625614" cy="312807"/>
          </a:xfrm>
          <a:prstGeom prst="rect">
            <a:avLst/>
          </a:prstGeom>
        </p:spPr>
      </p:pic>
      <p:pic>
        <p:nvPicPr>
          <p:cNvPr id="26" name="Grafik 25"/>
          <p:cNvPicPr>
            <a:picLocks noChangeAspect="1"/>
          </p:cNvPicPr>
          <p:nvPr/>
        </p:nvPicPr>
        <p:blipFill>
          <a:blip r:embed="rId4"/>
          <a:stretch>
            <a:fillRect/>
          </a:stretch>
        </p:blipFill>
        <p:spPr>
          <a:xfrm>
            <a:off x="5562583" y="3542332"/>
            <a:ext cx="625614" cy="312807"/>
          </a:xfrm>
          <a:prstGeom prst="rect">
            <a:avLst/>
          </a:prstGeom>
        </p:spPr>
      </p:pic>
      <p:pic>
        <p:nvPicPr>
          <p:cNvPr id="27" name="Grafik 26"/>
          <p:cNvPicPr>
            <a:picLocks noChangeAspect="1"/>
          </p:cNvPicPr>
          <p:nvPr/>
        </p:nvPicPr>
        <p:blipFill>
          <a:blip r:embed="rId4"/>
          <a:stretch>
            <a:fillRect/>
          </a:stretch>
        </p:blipFill>
        <p:spPr>
          <a:xfrm>
            <a:off x="5558388" y="3921099"/>
            <a:ext cx="625614" cy="312807"/>
          </a:xfrm>
          <a:prstGeom prst="rect">
            <a:avLst/>
          </a:prstGeom>
        </p:spPr>
      </p:pic>
      <p:pic>
        <p:nvPicPr>
          <p:cNvPr id="24" name="Grafik 23"/>
          <p:cNvPicPr>
            <a:picLocks noChangeAspect="1"/>
          </p:cNvPicPr>
          <p:nvPr/>
        </p:nvPicPr>
        <p:blipFill>
          <a:blip r:embed="rId5"/>
          <a:stretch>
            <a:fillRect/>
          </a:stretch>
        </p:blipFill>
        <p:spPr>
          <a:xfrm>
            <a:off x="6268690" y="3111591"/>
            <a:ext cx="434831" cy="313200"/>
          </a:xfrm>
          <a:prstGeom prst="rect">
            <a:avLst/>
          </a:prstGeom>
        </p:spPr>
      </p:pic>
      <p:pic>
        <p:nvPicPr>
          <p:cNvPr id="25" name="Grafik 24"/>
          <p:cNvPicPr>
            <a:picLocks noChangeAspect="1"/>
          </p:cNvPicPr>
          <p:nvPr/>
        </p:nvPicPr>
        <p:blipFill>
          <a:blip r:embed="rId6"/>
          <a:stretch>
            <a:fillRect/>
          </a:stretch>
        </p:blipFill>
        <p:spPr>
          <a:xfrm>
            <a:off x="6263180" y="3542332"/>
            <a:ext cx="440341" cy="313200"/>
          </a:xfrm>
          <a:prstGeom prst="rect">
            <a:avLst/>
          </a:prstGeom>
        </p:spPr>
      </p:pic>
      <p:sp>
        <p:nvSpPr>
          <p:cNvPr id="28" name="Textfeld 27"/>
          <p:cNvSpPr txBox="1"/>
          <p:nvPr/>
        </p:nvSpPr>
        <p:spPr>
          <a:xfrm>
            <a:off x="4983935" y="2988562"/>
            <a:ext cx="680171" cy="307777"/>
          </a:xfrm>
          <a:prstGeom prst="rect">
            <a:avLst/>
          </a:prstGeom>
          <a:noFill/>
        </p:spPr>
        <p:txBody>
          <a:bodyPr wrap="square" rtlCol="0">
            <a:spAutoFit/>
          </a:bodyPr>
          <a:lstStyle/>
          <a:p>
            <a:r>
              <a:rPr lang="de-DE" sz="1400" i="1" dirty="0">
                <a:solidFill>
                  <a:srgbClr val="0070C0"/>
                </a:solidFill>
                <a:latin typeface="Calibri" panose="020F0502020204030204" pitchFamily="34" charset="0"/>
              </a:rPr>
              <a:t>b)</a:t>
            </a:r>
          </a:p>
        </p:txBody>
      </p:sp>
      <p:sp>
        <p:nvSpPr>
          <p:cNvPr id="23" name="Rechteck 22"/>
          <p:cNvSpPr/>
          <p:nvPr/>
        </p:nvSpPr>
        <p:spPr>
          <a:xfrm>
            <a:off x="6989267" y="6093296"/>
            <a:ext cx="1790875" cy="400110"/>
          </a:xfrm>
          <a:prstGeom prst="rect">
            <a:avLst/>
          </a:prstGeom>
        </p:spPr>
        <p:txBody>
          <a:bodyPr wrap="none">
            <a:spAutoFit/>
          </a:bodyPr>
          <a:lstStyle/>
          <a:p>
            <a:pPr algn="r"/>
            <a:r>
              <a:rPr lang="de-DE" sz="1000" dirty="0">
                <a:latin typeface="Calibri" panose="020F0502020204030204" pitchFamily="34" charset="0"/>
                <a:cs typeface="Calibri" panose="020F0502020204030204" pitchFamily="34" charset="0"/>
              </a:rPr>
              <a:t>Quelle: </a:t>
            </a:r>
            <a:r>
              <a:rPr lang="de-DE" sz="1000" u="sng" dirty="0">
                <a:solidFill>
                  <a:srgbClr val="327A86"/>
                </a:solidFill>
                <a:latin typeface="Calibri" panose="020F0502020204030204" pitchFamily="34" charset="0"/>
                <a:cs typeface="Calibri" panose="020F0502020204030204" pitchFamily="34" charset="0"/>
              </a:rPr>
              <a:t>https://</a:t>
            </a:r>
            <a:r>
              <a:rPr lang="de-DE" sz="1000" u="sng" dirty="0" err="1">
                <a:solidFill>
                  <a:srgbClr val="327A86"/>
                </a:solidFill>
                <a:latin typeface="Calibri" panose="020F0502020204030204" pitchFamily="34" charset="0"/>
                <a:cs typeface="Calibri" panose="020F0502020204030204" pitchFamily="34" charset="0"/>
              </a:rPr>
              <a:t>openclipart.org</a:t>
            </a:r>
            <a:br>
              <a:rPr lang="de-DE" sz="1000" u="sng" dirty="0">
                <a:solidFill>
                  <a:srgbClr val="327A86"/>
                </a:solidFill>
                <a:latin typeface="Calibri" panose="020F0502020204030204" pitchFamily="34" charset="0"/>
                <a:cs typeface="Calibri" panose="020F0502020204030204" pitchFamily="34" charset="0"/>
              </a:rPr>
            </a:br>
            <a:r>
              <a:rPr lang="de-DE" sz="1000" dirty="0">
                <a:latin typeface="Calibri" panose="020F0502020204030204" pitchFamily="34" charset="0"/>
                <a:cs typeface="Calibri" panose="020F0502020204030204" pitchFamily="34" charset="0"/>
              </a:rPr>
              <a:t>CC0-Lizenz</a:t>
            </a:r>
          </a:p>
        </p:txBody>
      </p:sp>
    </p:spTree>
    <p:extLst>
      <p:ext uri="{BB962C8B-B14F-4D97-AF65-F5344CB8AC3E}">
        <p14:creationId xmlns:p14="http://schemas.microsoft.com/office/powerpoint/2010/main" val="63094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7583" y="1602752"/>
            <a:ext cx="589132" cy="918725"/>
          </a:xfrm>
          <a:prstGeom prst="rect">
            <a:avLst/>
          </a:prstGeom>
        </p:spPr>
      </p:pic>
      <p:pic>
        <p:nvPicPr>
          <p:cNvPr id="3" name="Grafik 2"/>
          <p:cNvPicPr>
            <a:picLocks noChangeAspect="1"/>
          </p:cNvPicPr>
          <p:nvPr/>
        </p:nvPicPr>
        <p:blipFill rotWithShape="1">
          <a:blip r:embed="rId4">
            <a:extLst>
              <a:ext uri="{28A0092B-C50C-407E-A947-70E740481C1C}">
                <a14:useLocalDpi xmlns:a14="http://schemas.microsoft.com/office/drawing/2010/main" val="0"/>
              </a:ext>
            </a:extLst>
          </a:blip>
          <a:srcRect l="12596" r="11828"/>
          <a:stretch/>
        </p:blipFill>
        <p:spPr>
          <a:xfrm>
            <a:off x="4863920" y="1420410"/>
            <a:ext cx="588377" cy="1100411"/>
          </a:xfrm>
          <a:prstGeom prst="rect">
            <a:avLst/>
          </a:prstGeom>
        </p:spPr>
      </p:pic>
      <p:pic>
        <p:nvPicPr>
          <p:cNvPr id="4" name="Grafik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70929" y="1583698"/>
            <a:ext cx="448648" cy="937123"/>
          </a:xfrm>
          <a:prstGeom prst="rect">
            <a:avLst/>
          </a:prstGeom>
        </p:spPr>
      </p:pic>
      <p:sp>
        <p:nvSpPr>
          <p:cNvPr id="7" name="Textfeld 6"/>
          <p:cNvSpPr txBox="1"/>
          <p:nvPr/>
        </p:nvSpPr>
        <p:spPr>
          <a:xfrm>
            <a:off x="611560" y="3175881"/>
            <a:ext cx="7729926" cy="2923877"/>
          </a:xfrm>
          <a:prstGeom prst="rect">
            <a:avLst/>
          </a:prstGeom>
          <a:noFill/>
        </p:spPr>
        <p:txBody>
          <a:bodyPr wrap="square" rtlCol="0">
            <a:spAutoFit/>
          </a:bodyPr>
          <a:lstStyle/>
          <a:p>
            <a:r>
              <a:rPr lang="de-DE" sz="1800" dirty="0">
                <a:latin typeface="Calibri" panose="020F0502020204030204" pitchFamily="34" charset="0"/>
              </a:rPr>
              <a:t>Preisvergleiche in Supermärkten sind nicht einfach. Oft wird das, was wir kaufen, in unterschiedlichen Mengen angeboten.</a:t>
            </a:r>
          </a:p>
          <a:p>
            <a:pPr marL="457200" indent="-457200">
              <a:buAutoNum type="alphaLcParenR"/>
            </a:pPr>
            <a:r>
              <a:rPr lang="de-DE" sz="1800" dirty="0">
                <a:latin typeface="Calibri" panose="020F0502020204030204" pitchFamily="34" charset="0"/>
              </a:rPr>
              <a:t>Beim Kauf welcher Menge ist die </a:t>
            </a:r>
            <a:br>
              <a:rPr lang="de-DE" sz="1800" dirty="0">
                <a:latin typeface="Calibri" panose="020F0502020204030204" pitchFamily="34" charset="0"/>
              </a:rPr>
            </a:br>
            <a:r>
              <a:rPr lang="de-DE" sz="1800" dirty="0">
                <a:latin typeface="Calibri" panose="020F0502020204030204" pitchFamily="34" charset="0"/>
              </a:rPr>
              <a:t>Erdbeermarmelade am günstigsten? </a:t>
            </a:r>
            <a:br>
              <a:rPr lang="de-DE" sz="1800" dirty="0">
                <a:latin typeface="Calibri" panose="020F0502020204030204" pitchFamily="34" charset="0"/>
              </a:rPr>
            </a:br>
            <a:r>
              <a:rPr lang="de-DE" sz="1800" dirty="0">
                <a:latin typeface="Calibri" panose="020F0502020204030204" pitchFamily="34" charset="0"/>
              </a:rPr>
              <a:t>Lege eine Tabelle an.</a:t>
            </a:r>
          </a:p>
          <a:p>
            <a:pPr marL="457200" indent="-457200">
              <a:buAutoNum type="alphaLcParenR"/>
            </a:pPr>
            <a:r>
              <a:rPr lang="de-DE" sz="1800" dirty="0">
                <a:latin typeface="Calibri" panose="020F0502020204030204" pitchFamily="34" charset="0"/>
              </a:rPr>
              <a:t>Vergleiche auch Schokolade und </a:t>
            </a:r>
          </a:p>
          <a:p>
            <a:r>
              <a:rPr lang="de-DE" sz="1800" dirty="0">
                <a:latin typeface="Calibri" panose="020F0502020204030204" pitchFamily="34" charset="0"/>
              </a:rPr>
              <a:t>         Orangensaft.</a:t>
            </a:r>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r>
              <a:rPr lang="de-DE" sz="1800" b="1" dirty="0">
                <a:latin typeface="Calibri" panose="020F0502020204030204" pitchFamily="34" charset="0"/>
                <a:ea typeface="Verdana" panose="020B0604030504040204" pitchFamily="34" charset="0"/>
                <a:cs typeface="Calibri" panose="020F0502020204030204" pitchFamily="34" charset="0"/>
              </a:rPr>
              <a:t>  Abbildung 3: Preise vergleichen lohnt sich</a:t>
            </a:r>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16715" y="1758877"/>
            <a:ext cx="488596" cy="761944"/>
          </a:xfrm>
          <a:prstGeom prst="rect">
            <a:avLst/>
          </a:prstGeom>
        </p:spPr>
      </p:pic>
      <p:pic>
        <p:nvPicPr>
          <p:cNvPr id="9" name="Grafik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58712" y="1919991"/>
            <a:ext cx="355407" cy="590219"/>
          </a:xfrm>
          <a:prstGeom prst="rect">
            <a:avLst/>
          </a:prstGeom>
        </p:spPr>
      </p:pic>
      <p:pic>
        <p:nvPicPr>
          <p:cNvPr id="10" name="Grafik 9"/>
          <p:cNvPicPr>
            <a:picLocks noChangeAspect="1"/>
          </p:cNvPicPr>
          <p:nvPr/>
        </p:nvPicPr>
        <p:blipFill rotWithShape="1">
          <a:blip r:embed="rId4">
            <a:extLst>
              <a:ext uri="{28A0092B-C50C-407E-A947-70E740481C1C}">
                <a14:useLocalDpi xmlns:a14="http://schemas.microsoft.com/office/drawing/2010/main" val="0"/>
              </a:ext>
            </a:extLst>
          </a:blip>
          <a:srcRect l="12596" r="11828"/>
          <a:stretch/>
        </p:blipFill>
        <p:spPr>
          <a:xfrm>
            <a:off x="3932751" y="1888445"/>
            <a:ext cx="335630" cy="627711"/>
          </a:xfrm>
          <a:prstGeom prst="rect">
            <a:avLst/>
          </a:prstGeom>
        </p:spPr>
      </p:pic>
      <p:pic>
        <p:nvPicPr>
          <p:cNvPr id="11" name="Grafik 10"/>
          <p:cNvPicPr>
            <a:picLocks noChangeAspect="1"/>
          </p:cNvPicPr>
          <p:nvPr/>
        </p:nvPicPr>
        <p:blipFill rotWithShape="1">
          <a:blip r:embed="rId4">
            <a:extLst>
              <a:ext uri="{28A0092B-C50C-407E-A947-70E740481C1C}">
                <a14:useLocalDpi xmlns:a14="http://schemas.microsoft.com/office/drawing/2010/main" val="0"/>
              </a:ext>
            </a:extLst>
          </a:blip>
          <a:srcRect l="12596" r="11828"/>
          <a:stretch/>
        </p:blipFill>
        <p:spPr>
          <a:xfrm>
            <a:off x="4321782" y="1606762"/>
            <a:ext cx="488737" cy="914059"/>
          </a:xfrm>
          <a:prstGeom prst="rect">
            <a:avLst/>
          </a:prstGeom>
        </p:spPr>
      </p:pic>
      <p:pic>
        <p:nvPicPr>
          <p:cNvPr id="12" name="Grafik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68464" y="1407023"/>
            <a:ext cx="533231" cy="1113798"/>
          </a:xfrm>
          <a:prstGeom prst="rect">
            <a:avLst/>
          </a:prstGeom>
        </p:spPr>
      </p:pic>
      <p:pic>
        <p:nvPicPr>
          <p:cNvPr id="13" name="Grafik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9827" y="1173056"/>
            <a:ext cx="645243" cy="1347765"/>
          </a:xfrm>
          <a:prstGeom prst="rect">
            <a:avLst/>
          </a:prstGeom>
        </p:spPr>
      </p:pic>
      <p:sp>
        <p:nvSpPr>
          <p:cNvPr id="5" name="Textfeld 4"/>
          <p:cNvSpPr txBox="1"/>
          <p:nvPr/>
        </p:nvSpPr>
        <p:spPr>
          <a:xfrm>
            <a:off x="3185286" y="2562477"/>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200 g</a:t>
            </a:r>
          </a:p>
          <a:p>
            <a:pPr algn="ctr"/>
            <a:r>
              <a:rPr lang="de-DE" sz="900" b="1" dirty="0">
                <a:latin typeface="Calibri" panose="020F0502020204030204" pitchFamily="34" charset="0"/>
              </a:rPr>
              <a:t>1,29 €</a:t>
            </a:r>
          </a:p>
        </p:txBody>
      </p:sp>
      <p:sp>
        <p:nvSpPr>
          <p:cNvPr id="6" name="Rechteck 5"/>
          <p:cNvSpPr/>
          <p:nvPr/>
        </p:nvSpPr>
        <p:spPr bwMode="auto">
          <a:xfrm>
            <a:off x="4381568" y="2566898"/>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16" name="Textfeld 15"/>
          <p:cNvSpPr txBox="1"/>
          <p:nvPr/>
        </p:nvSpPr>
        <p:spPr>
          <a:xfrm>
            <a:off x="2159198" y="2573645"/>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500 g</a:t>
            </a:r>
          </a:p>
          <a:p>
            <a:pPr algn="ctr"/>
            <a:r>
              <a:rPr lang="de-DE" sz="900" b="1" dirty="0">
                <a:latin typeface="Calibri" panose="020F0502020204030204" pitchFamily="34" charset="0"/>
              </a:rPr>
              <a:t>2,29 €</a:t>
            </a:r>
          </a:p>
        </p:txBody>
      </p:sp>
      <p:sp>
        <p:nvSpPr>
          <p:cNvPr id="17" name="Textfeld 16"/>
          <p:cNvSpPr txBox="1"/>
          <p:nvPr/>
        </p:nvSpPr>
        <p:spPr>
          <a:xfrm>
            <a:off x="2684766" y="2568061"/>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250 g</a:t>
            </a:r>
          </a:p>
          <a:p>
            <a:pPr algn="ctr"/>
            <a:r>
              <a:rPr lang="de-DE" sz="900" b="1" dirty="0">
                <a:latin typeface="Calibri" panose="020F0502020204030204" pitchFamily="34" charset="0"/>
              </a:rPr>
              <a:t>1,49 €</a:t>
            </a:r>
          </a:p>
        </p:txBody>
      </p:sp>
      <p:sp>
        <p:nvSpPr>
          <p:cNvPr id="18" name="Textfeld 17"/>
          <p:cNvSpPr txBox="1"/>
          <p:nvPr/>
        </p:nvSpPr>
        <p:spPr>
          <a:xfrm>
            <a:off x="3851920" y="2572593"/>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100 g</a:t>
            </a:r>
          </a:p>
          <a:p>
            <a:pPr algn="ctr"/>
            <a:r>
              <a:rPr lang="de-DE" sz="900" b="1" dirty="0">
                <a:latin typeface="Calibri" panose="020F0502020204030204" pitchFamily="34" charset="0"/>
              </a:rPr>
              <a:t>0,69 €</a:t>
            </a:r>
          </a:p>
        </p:txBody>
      </p:sp>
      <p:sp>
        <p:nvSpPr>
          <p:cNvPr id="19" name="Textfeld 18"/>
          <p:cNvSpPr txBox="1"/>
          <p:nvPr/>
        </p:nvSpPr>
        <p:spPr>
          <a:xfrm>
            <a:off x="4303936" y="2566420"/>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200 g</a:t>
            </a:r>
          </a:p>
          <a:p>
            <a:pPr algn="ctr"/>
            <a:r>
              <a:rPr lang="de-DE" sz="900" b="1" dirty="0">
                <a:latin typeface="Calibri" panose="020F0502020204030204" pitchFamily="34" charset="0"/>
              </a:rPr>
              <a:t>1,49 €</a:t>
            </a:r>
          </a:p>
        </p:txBody>
      </p:sp>
      <p:sp>
        <p:nvSpPr>
          <p:cNvPr id="20" name="Textfeld 19"/>
          <p:cNvSpPr txBox="1"/>
          <p:nvPr/>
        </p:nvSpPr>
        <p:spPr>
          <a:xfrm>
            <a:off x="4895813" y="2566420"/>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300 g</a:t>
            </a:r>
          </a:p>
          <a:p>
            <a:pPr algn="ctr"/>
            <a:r>
              <a:rPr lang="de-DE" sz="900" b="1" dirty="0">
                <a:latin typeface="Calibri" panose="020F0502020204030204" pitchFamily="34" charset="0"/>
              </a:rPr>
              <a:t>2,39 €</a:t>
            </a:r>
          </a:p>
        </p:txBody>
      </p:sp>
      <p:sp>
        <p:nvSpPr>
          <p:cNvPr id="21" name="Textfeld 20"/>
          <p:cNvSpPr txBox="1"/>
          <p:nvPr/>
        </p:nvSpPr>
        <p:spPr>
          <a:xfrm>
            <a:off x="5727387" y="2562477"/>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0,75 l</a:t>
            </a:r>
          </a:p>
          <a:p>
            <a:pPr algn="ctr"/>
            <a:r>
              <a:rPr lang="de-DE" sz="900" b="1" dirty="0">
                <a:latin typeface="Calibri" panose="020F0502020204030204" pitchFamily="34" charset="0"/>
              </a:rPr>
              <a:t>0,99 €</a:t>
            </a:r>
          </a:p>
        </p:txBody>
      </p:sp>
      <p:sp>
        <p:nvSpPr>
          <p:cNvPr id="22" name="Textfeld 21"/>
          <p:cNvSpPr txBox="1"/>
          <p:nvPr/>
        </p:nvSpPr>
        <p:spPr>
          <a:xfrm>
            <a:off x="6265963" y="2566420"/>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1 l</a:t>
            </a:r>
          </a:p>
          <a:p>
            <a:pPr algn="ctr"/>
            <a:r>
              <a:rPr lang="de-DE" sz="900" b="1" dirty="0">
                <a:latin typeface="Calibri" panose="020F0502020204030204" pitchFamily="34" charset="0"/>
              </a:rPr>
              <a:t>1,19 €</a:t>
            </a:r>
          </a:p>
        </p:txBody>
      </p:sp>
      <p:sp>
        <p:nvSpPr>
          <p:cNvPr id="23" name="Textfeld 22"/>
          <p:cNvSpPr txBox="1"/>
          <p:nvPr/>
        </p:nvSpPr>
        <p:spPr>
          <a:xfrm>
            <a:off x="6904582" y="2562477"/>
            <a:ext cx="535732" cy="369332"/>
          </a:xfrm>
          <a:prstGeom prst="rect">
            <a:avLst/>
          </a:prstGeom>
          <a:noFill/>
          <a:ln w="6350">
            <a:noFill/>
          </a:ln>
        </p:spPr>
        <p:txBody>
          <a:bodyPr wrap="square" rtlCol="0">
            <a:spAutoFit/>
          </a:bodyPr>
          <a:lstStyle/>
          <a:p>
            <a:pPr algn="ctr"/>
            <a:r>
              <a:rPr lang="de-DE" sz="900" b="1" dirty="0">
                <a:latin typeface="Calibri" panose="020F0502020204030204" pitchFamily="34" charset="0"/>
              </a:rPr>
              <a:t>1,5 l</a:t>
            </a:r>
          </a:p>
          <a:p>
            <a:pPr algn="ctr"/>
            <a:r>
              <a:rPr lang="de-DE" sz="900" b="1" dirty="0">
                <a:latin typeface="Calibri" panose="020F0502020204030204" pitchFamily="34" charset="0"/>
              </a:rPr>
              <a:t>209 €</a:t>
            </a:r>
          </a:p>
        </p:txBody>
      </p:sp>
      <p:sp>
        <p:nvSpPr>
          <p:cNvPr id="24" name="Rechteck 23"/>
          <p:cNvSpPr/>
          <p:nvPr/>
        </p:nvSpPr>
        <p:spPr bwMode="auto">
          <a:xfrm>
            <a:off x="3275896" y="2564904"/>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5" name="Rechteck 24"/>
          <p:cNvSpPr/>
          <p:nvPr/>
        </p:nvSpPr>
        <p:spPr bwMode="auto">
          <a:xfrm>
            <a:off x="3923968" y="2562477"/>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6" name="Rechteck 25"/>
          <p:cNvSpPr/>
          <p:nvPr/>
        </p:nvSpPr>
        <p:spPr bwMode="auto">
          <a:xfrm>
            <a:off x="2766761" y="2562477"/>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7" name="Rechteck 26"/>
          <p:cNvSpPr/>
          <p:nvPr/>
        </p:nvSpPr>
        <p:spPr bwMode="auto">
          <a:xfrm>
            <a:off x="5821085" y="2581925"/>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8" name="Rechteck 27"/>
          <p:cNvSpPr/>
          <p:nvPr/>
        </p:nvSpPr>
        <p:spPr bwMode="auto">
          <a:xfrm>
            <a:off x="4977847" y="2571086"/>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29" name="Rechteck 28"/>
          <p:cNvSpPr/>
          <p:nvPr/>
        </p:nvSpPr>
        <p:spPr bwMode="auto">
          <a:xfrm>
            <a:off x="2239380" y="2562477"/>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30" name="Rechteck 29"/>
          <p:cNvSpPr/>
          <p:nvPr/>
        </p:nvSpPr>
        <p:spPr bwMode="auto">
          <a:xfrm>
            <a:off x="6345490" y="2571086"/>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sp>
        <p:nvSpPr>
          <p:cNvPr id="31" name="Rechteck 30"/>
          <p:cNvSpPr/>
          <p:nvPr/>
        </p:nvSpPr>
        <p:spPr bwMode="auto">
          <a:xfrm>
            <a:off x="6982502" y="2571086"/>
            <a:ext cx="360000" cy="360000"/>
          </a:xfrm>
          <a:prstGeom prst="rect">
            <a:avLst/>
          </a:prstGeom>
          <a:noFill/>
          <a:ln w="63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err="1">
              <a:ln>
                <a:noFill/>
              </a:ln>
              <a:solidFill>
                <a:schemeClr val="tx1"/>
              </a:solidFill>
              <a:effectLst/>
              <a:latin typeface="Calibri" panose="020F0502020204030204" pitchFamily="34" charset="0"/>
            </a:endParaRPr>
          </a:p>
        </p:txBody>
      </p:sp>
      <p:graphicFrame>
        <p:nvGraphicFramePr>
          <p:cNvPr id="14" name="Tabelle 13"/>
          <p:cNvGraphicFramePr>
            <a:graphicFrameLocks noGrp="1"/>
          </p:cNvGraphicFramePr>
          <p:nvPr>
            <p:extLst>
              <p:ext uri="{D42A27DB-BD31-4B8C-83A1-F6EECF244321}">
                <p14:modId xmlns:p14="http://schemas.microsoft.com/office/powerpoint/2010/main" val="3320420513"/>
              </p:ext>
            </p:extLst>
          </p:nvPr>
        </p:nvGraphicFramePr>
        <p:xfrm>
          <a:off x="4750751" y="4005064"/>
          <a:ext cx="1169036" cy="1219200"/>
        </p:xfrm>
        <a:graphic>
          <a:graphicData uri="http://schemas.openxmlformats.org/drawingml/2006/table">
            <a:tbl>
              <a:tblPr firstRow="1" bandRow="1">
                <a:tableStyleId>{2D5ABB26-0587-4C30-8999-92F81FD0307C}</a:tableStyleId>
              </a:tblPr>
              <a:tblGrid>
                <a:gridCol w="584518">
                  <a:extLst>
                    <a:ext uri="{9D8B030D-6E8A-4147-A177-3AD203B41FA5}">
                      <a16:colId xmlns:a16="http://schemas.microsoft.com/office/drawing/2014/main" val="2540132614"/>
                    </a:ext>
                  </a:extLst>
                </a:gridCol>
                <a:gridCol w="584518">
                  <a:extLst>
                    <a:ext uri="{9D8B030D-6E8A-4147-A177-3AD203B41FA5}">
                      <a16:colId xmlns:a16="http://schemas.microsoft.com/office/drawing/2014/main" val="2400022514"/>
                    </a:ext>
                  </a:extLst>
                </a:gridCol>
              </a:tblGrid>
              <a:tr h="228900">
                <a:tc gridSpan="2">
                  <a:txBody>
                    <a:bodyPr/>
                    <a:lstStyle/>
                    <a:p>
                      <a:pPr algn="ctr"/>
                      <a:r>
                        <a:rPr lang="de-DE" sz="1000" i="1" dirty="0">
                          <a:solidFill>
                            <a:srgbClr val="0070C0"/>
                          </a:solidFill>
                        </a:rPr>
                        <a:t>Marmelade 500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6026798"/>
                  </a:ext>
                </a:extLst>
              </a:tr>
              <a:tr h="228900">
                <a:tc>
                  <a:txBody>
                    <a:bodyPr/>
                    <a:lstStyle/>
                    <a:p>
                      <a:pPr algn="ctr"/>
                      <a:r>
                        <a:rPr lang="de-DE" sz="1000" i="1" dirty="0">
                          <a:solidFill>
                            <a:srgbClr val="0070C0"/>
                          </a:solidFill>
                        </a:rPr>
                        <a:t>500 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2,29 €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3947998"/>
                  </a:ext>
                </a:extLst>
              </a:tr>
              <a:tr h="228900">
                <a:tc>
                  <a:txBody>
                    <a:bodyPr/>
                    <a:lstStyle/>
                    <a:p>
                      <a:pPr algn="ctr"/>
                      <a:r>
                        <a:rPr lang="de-DE" sz="1000" i="1" dirty="0">
                          <a:solidFill>
                            <a:srgbClr val="0070C0"/>
                          </a:solidFill>
                        </a:rPr>
                        <a:t>1000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1059455"/>
                  </a:ext>
                </a:extLst>
              </a:tr>
              <a:tr h="228900">
                <a:tc>
                  <a:txBody>
                    <a:bodyPr/>
                    <a:lstStyle/>
                    <a:p>
                      <a:pPr algn="ctr"/>
                      <a:endParaRPr lang="de-DE" sz="1000" i="1">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2307192"/>
                  </a:ext>
                </a:extLst>
              </a:tr>
              <a:tr h="228900">
                <a:tc>
                  <a:txBody>
                    <a:bodyPr/>
                    <a:lstStyle/>
                    <a:p>
                      <a:pPr algn="ctr"/>
                      <a:endParaRPr lang="de-DE" sz="1000" i="1">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3205211"/>
                  </a:ext>
                </a:extLst>
              </a:tr>
            </a:tbl>
          </a:graphicData>
        </a:graphic>
      </p:graphicFrame>
      <p:graphicFrame>
        <p:nvGraphicFramePr>
          <p:cNvPr id="33" name="Tabelle 32"/>
          <p:cNvGraphicFramePr>
            <a:graphicFrameLocks noGrp="1"/>
          </p:cNvGraphicFramePr>
          <p:nvPr>
            <p:extLst>
              <p:ext uri="{D42A27DB-BD31-4B8C-83A1-F6EECF244321}">
                <p14:modId xmlns:p14="http://schemas.microsoft.com/office/powerpoint/2010/main" val="774696409"/>
              </p:ext>
            </p:extLst>
          </p:nvPr>
        </p:nvGraphicFramePr>
        <p:xfrm>
          <a:off x="5954865" y="4004341"/>
          <a:ext cx="1166170" cy="1219200"/>
        </p:xfrm>
        <a:graphic>
          <a:graphicData uri="http://schemas.openxmlformats.org/drawingml/2006/table">
            <a:tbl>
              <a:tblPr firstRow="1" bandRow="1">
                <a:tableStyleId>{2D5ABB26-0587-4C30-8999-92F81FD0307C}</a:tableStyleId>
              </a:tblPr>
              <a:tblGrid>
                <a:gridCol w="583085">
                  <a:extLst>
                    <a:ext uri="{9D8B030D-6E8A-4147-A177-3AD203B41FA5}">
                      <a16:colId xmlns:a16="http://schemas.microsoft.com/office/drawing/2014/main" val="2540132614"/>
                    </a:ext>
                  </a:extLst>
                </a:gridCol>
                <a:gridCol w="583085">
                  <a:extLst>
                    <a:ext uri="{9D8B030D-6E8A-4147-A177-3AD203B41FA5}">
                      <a16:colId xmlns:a16="http://schemas.microsoft.com/office/drawing/2014/main" val="2400022514"/>
                    </a:ext>
                  </a:extLst>
                </a:gridCol>
              </a:tblGrid>
              <a:tr h="228900">
                <a:tc gridSpan="2">
                  <a:txBody>
                    <a:bodyPr/>
                    <a:lstStyle/>
                    <a:p>
                      <a:pPr algn="ctr"/>
                      <a:r>
                        <a:rPr lang="de-DE" sz="1000" i="1" dirty="0">
                          <a:solidFill>
                            <a:srgbClr val="0070C0"/>
                          </a:solidFill>
                        </a:rPr>
                        <a:t>Marmelade 250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6026798"/>
                  </a:ext>
                </a:extLst>
              </a:tr>
              <a:tr h="228900">
                <a:tc>
                  <a:txBody>
                    <a:bodyPr/>
                    <a:lstStyle/>
                    <a:p>
                      <a:pPr algn="ctr"/>
                      <a:r>
                        <a:rPr lang="de-DE" sz="1000" i="1" dirty="0">
                          <a:solidFill>
                            <a:srgbClr val="0070C0"/>
                          </a:solidFill>
                        </a:rPr>
                        <a:t>250 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1,49 €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3947998"/>
                  </a:ext>
                </a:extLst>
              </a:tr>
              <a:tr h="228900">
                <a:tc>
                  <a:txBody>
                    <a:bodyPr/>
                    <a:lstStyle/>
                    <a:p>
                      <a:pPr algn="ctr"/>
                      <a:r>
                        <a:rPr lang="de-DE" sz="1000" i="1" baseline="0" dirty="0">
                          <a:solidFill>
                            <a:srgbClr val="0070C0"/>
                          </a:solidFill>
                        </a:rPr>
                        <a:t>500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1059455"/>
                  </a:ext>
                </a:extLst>
              </a:tr>
              <a:tr h="228900">
                <a:tc>
                  <a:txBody>
                    <a:bodyPr/>
                    <a:lstStyle/>
                    <a:p>
                      <a:pPr algn="ctr"/>
                      <a:r>
                        <a:rPr lang="de-DE" sz="1000" i="1" dirty="0">
                          <a:solidFill>
                            <a:srgbClr val="0070C0"/>
                          </a:solidFill>
                        </a:rPr>
                        <a:t>1000 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2307192"/>
                  </a:ext>
                </a:extLst>
              </a:tr>
              <a:tr h="228900">
                <a:tc>
                  <a:txBody>
                    <a:bodyPr/>
                    <a:lstStyle/>
                    <a:p>
                      <a:pPr algn="ctr"/>
                      <a:endParaRPr lang="de-DE" sz="1000" i="1">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3205211"/>
                  </a:ext>
                </a:extLst>
              </a:tr>
            </a:tbl>
          </a:graphicData>
        </a:graphic>
      </p:graphicFrame>
      <p:graphicFrame>
        <p:nvGraphicFramePr>
          <p:cNvPr id="34" name="Tabelle 33"/>
          <p:cNvGraphicFramePr>
            <a:graphicFrameLocks noGrp="1"/>
          </p:cNvGraphicFramePr>
          <p:nvPr>
            <p:extLst>
              <p:ext uri="{D42A27DB-BD31-4B8C-83A1-F6EECF244321}">
                <p14:modId xmlns:p14="http://schemas.microsoft.com/office/powerpoint/2010/main" val="573269125"/>
              </p:ext>
            </p:extLst>
          </p:nvPr>
        </p:nvGraphicFramePr>
        <p:xfrm>
          <a:off x="7172448" y="4004341"/>
          <a:ext cx="1169038" cy="1222046"/>
        </p:xfrm>
        <a:graphic>
          <a:graphicData uri="http://schemas.openxmlformats.org/drawingml/2006/table">
            <a:tbl>
              <a:tblPr firstRow="1" bandRow="1">
                <a:tableStyleId>{2D5ABB26-0587-4C30-8999-92F81FD0307C}</a:tableStyleId>
              </a:tblPr>
              <a:tblGrid>
                <a:gridCol w="584519">
                  <a:extLst>
                    <a:ext uri="{9D8B030D-6E8A-4147-A177-3AD203B41FA5}">
                      <a16:colId xmlns:a16="http://schemas.microsoft.com/office/drawing/2014/main" val="2540132614"/>
                    </a:ext>
                  </a:extLst>
                </a:gridCol>
                <a:gridCol w="584519">
                  <a:extLst>
                    <a:ext uri="{9D8B030D-6E8A-4147-A177-3AD203B41FA5}">
                      <a16:colId xmlns:a16="http://schemas.microsoft.com/office/drawing/2014/main" val="2400022514"/>
                    </a:ext>
                  </a:extLst>
                </a:gridCol>
              </a:tblGrid>
              <a:tr h="246686">
                <a:tc gridSpan="2">
                  <a:txBody>
                    <a:bodyPr/>
                    <a:lstStyle/>
                    <a:p>
                      <a:pPr algn="ctr"/>
                      <a:r>
                        <a:rPr lang="de-DE" sz="1000" i="1" dirty="0">
                          <a:solidFill>
                            <a:srgbClr val="0070C0"/>
                          </a:solidFill>
                        </a:rPr>
                        <a:t>Marmelade 200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de-D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736026798"/>
                  </a:ext>
                </a:extLst>
              </a:tr>
              <a:tr h="228900">
                <a:tc>
                  <a:txBody>
                    <a:bodyPr/>
                    <a:lstStyle/>
                    <a:p>
                      <a:pPr algn="ctr"/>
                      <a:r>
                        <a:rPr lang="de-DE" sz="1000" i="1" dirty="0">
                          <a:solidFill>
                            <a:srgbClr val="0070C0"/>
                          </a:solidFill>
                        </a:rPr>
                        <a:t>200 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1,29 €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113947998"/>
                  </a:ext>
                </a:extLst>
              </a:tr>
              <a:tr h="228900">
                <a:tc>
                  <a:txBody>
                    <a:bodyPr/>
                    <a:lstStyle/>
                    <a:p>
                      <a:pPr algn="ctr"/>
                      <a:r>
                        <a:rPr lang="de-DE" sz="1000" i="1" dirty="0">
                          <a:solidFill>
                            <a:srgbClr val="0070C0"/>
                          </a:solidFill>
                        </a:rPr>
                        <a:t>400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31059455"/>
                  </a:ext>
                </a:extLst>
              </a:tr>
              <a:tr h="228900">
                <a:tc>
                  <a:txBody>
                    <a:bodyPr/>
                    <a:lstStyle/>
                    <a:p>
                      <a:pPr algn="ctr"/>
                      <a:r>
                        <a:rPr lang="de-DE" sz="1000" i="1" dirty="0">
                          <a:solidFill>
                            <a:srgbClr val="0070C0"/>
                          </a:solidFill>
                        </a:rPr>
                        <a:t>800</a:t>
                      </a:r>
                      <a:r>
                        <a:rPr lang="de-DE" sz="1000" i="1" baseline="0" dirty="0">
                          <a:solidFill>
                            <a:srgbClr val="0070C0"/>
                          </a:solidFill>
                        </a:rPr>
                        <a:t> g</a:t>
                      </a:r>
                      <a:endParaRPr lang="de-DE" sz="1000" i="1" dirty="0">
                        <a:solidFill>
                          <a:srgbClr val="0070C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192307192"/>
                  </a:ext>
                </a:extLst>
              </a:tr>
              <a:tr h="228900">
                <a:tc>
                  <a:txBody>
                    <a:bodyPr/>
                    <a:lstStyle/>
                    <a:p>
                      <a:pPr algn="ctr"/>
                      <a:r>
                        <a:rPr lang="de-DE" sz="1000" i="1" dirty="0">
                          <a:solidFill>
                            <a:srgbClr val="0070C0"/>
                          </a:solidFill>
                        </a:rPr>
                        <a:t>1000 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de-DE" sz="1000" i="1" dirty="0">
                          <a:solidFill>
                            <a:srgbClr val="0070C0"/>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553205211"/>
                  </a:ext>
                </a:extLst>
              </a:tr>
            </a:tbl>
          </a:graphicData>
        </a:graphic>
      </p:graphicFrame>
      <p:sp>
        <p:nvSpPr>
          <p:cNvPr id="36" name="Rechteck 35"/>
          <p:cNvSpPr/>
          <p:nvPr/>
        </p:nvSpPr>
        <p:spPr>
          <a:xfrm>
            <a:off x="6947594" y="6099758"/>
            <a:ext cx="1790875" cy="400110"/>
          </a:xfrm>
          <a:prstGeom prst="rect">
            <a:avLst/>
          </a:prstGeom>
        </p:spPr>
        <p:txBody>
          <a:bodyPr wrap="none">
            <a:spAutoFit/>
          </a:bodyPr>
          <a:lstStyle/>
          <a:p>
            <a:pPr algn="r"/>
            <a:r>
              <a:rPr lang="de-DE" sz="1000" dirty="0">
                <a:latin typeface="Calibri" panose="020F0502020204030204" pitchFamily="34" charset="0"/>
                <a:cs typeface="Calibri" panose="020F0502020204030204" pitchFamily="34" charset="0"/>
              </a:rPr>
              <a:t>Quelle: </a:t>
            </a:r>
            <a:r>
              <a:rPr lang="de-DE" sz="1000" u="sng" dirty="0">
                <a:solidFill>
                  <a:srgbClr val="327A86"/>
                </a:solidFill>
                <a:latin typeface="Calibri" panose="020F0502020204030204" pitchFamily="34" charset="0"/>
                <a:cs typeface="Calibri" panose="020F0502020204030204" pitchFamily="34" charset="0"/>
              </a:rPr>
              <a:t>https://</a:t>
            </a:r>
            <a:r>
              <a:rPr lang="de-DE" sz="1000" u="sng" dirty="0" err="1">
                <a:solidFill>
                  <a:srgbClr val="327A86"/>
                </a:solidFill>
                <a:latin typeface="Calibri" panose="020F0502020204030204" pitchFamily="34" charset="0"/>
                <a:cs typeface="Calibri" panose="020F0502020204030204" pitchFamily="34" charset="0"/>
              </a:rPr>
              <a:t>openclipart.org</a:t>
            </a:r>
            <a:br>
              <a:rPr lang="de-DE" sz="1000" u="sng" dirty="0">
                <a:solidFill>
                  <a:srgbClr val="327A86"/>
                </a:solidFill>
                <a:latin typeface="Calibri" panose="020F0502020204030204" pitchFamily="34" charset="0"/>
                <a:cs typeface="Calibri" panose="020F0502020204030204" pitchFamily="34" charset="0"/>
              </a:rPr>
            </a:br>
            <a:r>
              <a:rPr lang="de-DE" sz="1000" dirty="0">
                <a:latin typeface="Calibri" panose="020F0502020204030204" pitchFamily="34" charset="0"/>
                <a:cs typeface="Calibri" panose="020F0502020204030204" pitchFamily="34" charset="0"/>
              </a:rPr>
              <a:t>CC0-Lizenz</a:t>
            </a:r>
          </a:p>
        </p:txBody>
      </p:sp>
    </p:spTree>
    <p:extLst>
      <p:ext uri="{BB962C8B-B14F-4D97-AF65-F5344CB8AC3E}">
        <p14:creationId xmlns:p14="http://schemas.microsoft.com/office/powerpoint/2010/main" val="15468490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916832"/>
            <a:ext cx="4795838" cy="321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42" name="Rechteck 1"/>
          <p:cNvSpPr>
            <a:spLocks noChangeArrowheads="1"/>
          </p:cNvSpPr>
          <p:nvPr/>
        </p:nvSpPr>
        <p:spPr bwMode="auto">
          <a:xfrm>
            <a:off x="1092945" y="5805264"/>
            <a:ext cx="54006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eaLnBrk="1" hangingPunct="1">
              <a:spcBef>
                <a:spcPct val="50000"/>
              </a:spcBef>
            </a:pPr>
            <a:r>
              <a:rPr lang="de-DE" altLang="x-none" sz="1800" b="1" dirty="0">
                <a:latin typeface="Calibri" panose="020F0502020204030204" pitchFamily="34" charset="0"/>
                <a:cs typeface="Calibri" panose="020F0502020204030204" pitchFamily="34" charset="0"/>
              </a:rPr>
              <a:t>Abbildung 4: „Kann das stimmen?"</a:t>
            </a:r>
          </a:p>
        </p:txBody>
      </p:sp>
      <p:sp>
        <p:nvSpPr>
          <p:cNvPr id="4" name="Textfeld 3"/>
          <p:cNvSpPr txBox="1"/>
          <p:nvPr/>
        </p:nvSpPr>
        <p:spPr>
          <a:xfrm>
            <a:off x="899592" y="1412776"/>
            <a:ext cx="1957587" cy="400110"/>
          </a:xfrm>
          <a:prstGeom prst="rect">
            <a:avLst/>
          </a:prstGeom>
          <a:noFill/>
        </p:spPr>
        <p:txBody>
          <a:bodyPr wrap="none" rtlCol="0">
            <a:spAutoFit/>
          </a:bodyPr>
          <a:lstStyle/>
          <a:p>
            <a:r>
              <a:rPr lang="de-DE" sz="2000" b="1" dirty="0">
                <a:solidFill>
                  <a:srgbClr val="327A86"/>
                </a:solidFill>
                <a:latin typeface="Calibri" panose="020F0502020204030204" pitchFamily="34" charset="0"/>
              </a:rPr>
              <a:t>In deinem Leben</a:t>
            </a:r>
          </a:p>
        </p:txBody>
      </p:sp>
      <p:sp>
        <p:nvSpPr>
          <p:cNvPr id="6" name="Textfeld 5">
            <a:extLst>
              <a:ext uri="{FF2B5EF4-FFF2-40B4-BE49-F238E27FC236}">
                <a16:creationId xmlns:a16="http://schemas.microsoft.com/office/drawing/2014/main" id="{2791506A-2DCF-B048-A688-835D2C87507D}"/>
              </a:ext>
            </a:extLst>
          </p:cNvPr>
          <p:cNvSpPr txBox="1"/>
          <p:nvPr/>
        </p:nvSpPr>
        <p:spPr>
          <a:xfrm>
            <a:off x="7452320" y="6098838"/>
            <a:ext cx="1199367" cy="246221"/>
          </a:xfrm>
          <a:prstGeom prst="rect">
            <a:avLst/>
          </a:prstGeom>
          <a:noFill/>
        </p:spPr>
        <p:txBody>
          <a:bodyPr wrap="none" rtlCol="0">
            <a:spAutoFit/>
          </a:bodyPr>
          <a:lstStyle/>
          <a:p>
            <a:pPr marL="342900" indent="-342900">
              <a:spcBef>
                <a:spcPts val="400"/>
              </a:spcBef>
            </a:pPr>
            <a:r>
              <a:rPr lang="de-DE" sz="1000" dirty="0">
                <a:latin typeface="Calibri"/>
                <a:cs typeface="Calibri"/>
              </a:rPr>
              <a:t>Quelle: Roland Rink</a:t>
            </a:r>
          </a:p>
        </p:txBody>
      </p:sp>
    </p:spTree>
    <p:extLst>
      <p:ext uri="{BB962C8B-B14F-4D97-AF65-F5344CB8AC3E}">
        <p14:creationId xmlns:p14="http://schemas.microsoft.com/office/powerpoint/2010/main" val="11293860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hteck 1"/>
          <p:cNvSpPr>
            <a:spLocks noChangeArrowheads="1"/>
          </p:cNvSpPr>
          <p:nvPr/>
        </p:nvSpPr>
        <p:spPr bwMode="auto">
          <a:xfrm>
            <a:off x="899592" y="5718447"/>
            <a:ext cx="487332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algn="ctr" eaLnBrk="1" hangingPunct="1">
              <a:spcBef>
                <a:spcPct val="50000"/>
              </a:spcBef>
            </a:pPr>
            <a:r>
              <a:rPr lang="de-DE" altLang="x-none" sz="1800" b="1" dirty="0">
                <a:latin typeface="Calibri" panose="020F0502020204030204" pitchFamily="34" charset="0"/>
                <a:cs typeface="Calibri" panose="020F0502020204030204" pitchFamily="34" charset="0"/>
              </a:rPr>
              <a:t>Abbildung 5: Aufgaben aus einer Klassenarbeit</a:t>
            </a:r>
          </a:p>
        </p:txBody>
      </p:sp>
      <p:pic>
        <p:nvPicPr>
          <p:cNvPr id="114690" name="Bild 1" descr="Neues Dokument 17_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15668" y="1556792"/>
            <a:ext cx="5720940" cy="291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feld 5"/>
          <p:cNvSpPr txBox="1"/>
          <p:nvPr/>
        </p:nvSpPr>
        <p:spPr>
          <a:xfrm>
            <a:off x="7452320" y="6098838"/>
            <a:ext cx="1199367" cy="246221"/>
          </a:xfrm>
          <a:prstGeom prst="rect">
            <a:avLst/>
          </a:prstGeom>
          <a:noFill/>
        </p:spPr>
        <p:txBody>
          <a:bodyPr wrap="none" rtlCol="0">
            <a:spAutoFit/>
          </a:bodyPr>
          <a:lstStyle/>
          <a:p>
            <a:pPr marL="342900" indent="-342900">
              <a:spcBef>
                <a:spcPts val="400"/>
              </a:spcBef>
            </a:pPr>
            <a:r>
              <a:rPr lang="de-DE" sz="1000" dirty="0">
                <a:latin typeface="Calibri"/>
                <a:cs typeface="Calibri"/>
              </a:rPr>
              <a:t>Quelle: Roland Rink</a:t>
            </a:r>
          </a:p>
        </p:txBody>
      </p:sp>
    </p:spTree>
    <p:extLst>
      <p:ext uri="{BB962C8B-B14F-4D97-AF65-F5344CB8AC3E}">
        <p14:creationId xmlns:p14="http://schemas.microsoft.com/office/powerpoint/2010/main" val="454511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8FCC6A26-73BF-C949-B7AE-8D20FB4EE07A}"/>
              </a:ext>
            </a:extLst>
          </p:cNvPr>
          <p:cNvGrpSpPr/>
          <p:nvPr/>
        </p:nvGrpSpPr>
        <p:grpSpPr>
          <a:xfrm>
            <a:off x="899592" y="2102984"/>
            <a:ext cx="5465810" cy="4142346"/>
            <a:chOff x="899592" y="2102984"/>
            <a:chExt cx="5465810" cy="4142346"/>
          </a:xfrm>
        </p:grpSpPr>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30932" y="3300837"/>
              <a:ext cx="490322" cy="500967"/>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3959" y="3148519"/>
              <a:ext cx="2004860" cy="2002358"/>
            </a:xfrm>
            <a:prstGeom prst="rect">
              <a:avLst/>
            </a:prstGeom>
          </p:spPr>
        </p:pic>
        <p:pic>
          <p:nvPicPr>
            <p:cNvPr id="9" name="Grafik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3972261" y="4134234"/>
              <a:ext cx="1928229" cy="1426293"/>
            </a:xfrm>
            <a:prstGeom prst="rect">
              <a:avLst/>
            </a:prstGeom>
          </p:spPr>
        </p:pic>
        <p:pic>
          <p:nvPicPr>
            <p:cNvPr id="10" name="Grafik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863933" flipH="1">
              <a:off x="5667473" y="3687348"/>
              <a:ext cx="400333" cy="409024"/>
            </a:xfrm>
            <a:prstGeom prst="rect">
              <a:avLst/>
            </a:prstGeom>
          </p:spPr>
        </p:pic>
        <p:grpSp>
          <p:nvGrpSpPr>
            <p:cNvPr id="2" name="Gruppieren 1">
              <a:extLst>
                <a:ext uri="{FF2B5EF4-FFF2-40B4-BE49-F238E27FC236}">
                  <a16:creationId xmlns:a16="http://schemas.microsoft.com/office/drawing/2014/main" id="{2D4D8811-4A46-5449-8452-DBAB7C1E0D6D}"/>
                </a:ext>
              </a:extLst>
            </p:cNvPr>
            <p:cNvGrpSpPr/>
            <p:nvPr/>
          </p:nvGrpSpPr>
          <p:grpSpPr>
            <a:xfrm>
              <a:off x="899592" y="2102984"/>
              <a:ext cx="5465810" cy="4142346"/>
              <a:chOff x="899592" y="2102984"/>
              <a:chExt cx="5465810" cy="4142346"/>
            </a:xfrm>
          </p:grpSpPr>
          <p:sp>
            <p:nvSpPr>
              <p:cNvPr id="6" name="Textfeld 5"/>
              <p:cNvSpPr txBox="1"/>
              <p:nvPr/>
            </p:nvSpPr>
            <p:spPr>
              <a:xfrm>
                <a:off x="899592" y="2102984"/>
                <a:ext cx="5465810" cy="4093428"/>
              </a:xfrm>
              <a:prstGeom prst="rect">
                <a:avLst/>
              </a:prstGeom>
              <a:noFill/>
            </p:spPr>
            <p:txBody>
              <a:bodyPr wrap="square" rtlCol="0">
                <a:spAutoFit/>
              </a:bodyPr>
              <a:lstStyle/>
              <a:p>
                <a:pPr algn="just"/>
                <a:r>
                  <a:rPr lang="de-DE" sz="1800" dirty="0">
                    <a:latin typeface="Calibri" panose="020F0502020204030204" pitchFamily="34" charset="0"/>
                  </a:rPr>
                  <a:t>In einem Stall werden Pferde und Fliegen gezählt. Es sind 15 Tiere. Zusammen haben Sie 72 Beine. </a:t>
                </a:r>
                <a:br>
                  <a:rPr lang="de-DE" sz="1800" dirty="0">
                    <a:latin typeface="Calibri" panose="020F0502020204030204" pitchFamily="34" charset="0"/>
                  </a:rPr>
                </a:br>
                <a:r>
                  <a:rPr lang="de-DE" sz="1800" dirty="0">
                    <a:latin typeface="Calibri" panose="020F0502020204030204" pitchFamily="34" charset="0"/>
                  </a:rPr>
                  <a:t>Wie viele Pferde und wie viele Fliegen sind es?</a:t>
                </a: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endParaRPr lang="de-DE" sz="2000" dirty="0">
                  <a:latin typeface="Calibri" panose="020F0502020204030204" pitchFamily="34" charset="0"/>
                </a:endParaRPr>
              </a:p>
              <a:p>
                <a:r>
                  <a:rPr lang="de-DE" sz="1800" b="1" dirty="0">
                    <a:latin typeface="Calibri" panose="020F0502020204030204" pitchFamily="34" charset="0"/>
                    <a:ea typeface="Verdana" panose="020B0604030504040204" pitchFamily="34" charset="0"/>
                    <a:cs typeface="Calibri" panose="020F0502020204030204" pitchFamily="34" charset="0"/>
                  </a:rPr>
                  <a:t>Abbildung 6: Pferde und Fliegen</a:t>
                </a:r>
              </a:p>
            </p:txBody>
          </p:sp>
          <p:sp>
            <p:nvSpPr>
              <p:cNvPr id="8" name="Rechteck 7"/>
              <p:cNvSpPr/>
              <p:nvPr/>
            </p:nvSpPr>
            <p:spPr>
              <a:xfrm>
                <a:off x="4408727" y="5845220"/>
                <a:ext cx="1790875" cy="400110"/>
              </a:xfrm>
              <a:prstGeom prst="rect">
                <a:avLst/>
              </a:prstGeom>
            </p:spPr>
            <p:txBody>
              <a:bodyPr wrap="none">
                <a:spAutoFit/>
              </a:bodyPr>
              <a:lstStyle/>
              <a:p>
                <a:pPr algn="r"/>
                <a:r>
                  <a:rPr lang="de-DE" sz="1000" dirty="0">
                    <a:latin typeface="Calibri" panose="020F0502020204030204" pitchFamily="34" charset="0"/>
                    <a:cs typeface="Calibri" panose="020F0502020204030204" pitchFamily="34" charset="0"/>
                  </a:rPr>
                  <a:t>Quelle: </a:t>
                </a:r>
                <a:r>
                  <a:rPr lang="de-DE" sz="1000" u="sng" dirty="0">
                    <a:solidFill>
                      <a:srgbClr val="327A86"/>
                    </a:solidFill>
                    <a:latin typeface="Calibri" panose="020F0502020204030204" pitchFamily="34" charset="0"/>
                    <a:cs typeface="Calibri" panose="020F0502020204030204" pitchFamily="34" charset="0"/>
                  </a:rPr>
                  <a:t>https://</a:t>
                </a:r>
                <a:r>
                  <a:rPr lang="de-DE" sz="1000" u="sng" dirty="0" err="1">
                    <a:solidFill>
                      <a:srgbClr val="327A86"/>
                    </a:solidFill>
                    <a:latin typeface="Calibri" panose="020F0502020204030204" pitchFamily="34" charset="0"/>
                    <a:cs typeface="Calibri" panose="020F0502020204030204" pitchFamily="34" charset="0"/>
                  </a:rPr>
                  <a:t>openclipart.org</a:t>
                </a:r>
                <a:br>
                  <a:rPr lang="de-DE" sz="1000" u="sng" dirty="0">
                    <a:solidFill>
                      <a:srgbClr val="327A86"/>
                    </a:solidFill>
                    <a:latin typeface="Calibri" panose="020F0502020204030204" pitchFamily="34" charset="0"/>
                    <a:cs typeface="Calibri" panose="020F0502020204030204" pitchFamily="34" charset="0"/>
                  </a:rPr>
                </a:br>
                <a:r>
                  <a:rPr lang="de-DE" sz="1000" dirty="0">
                    <a:latin typeface="Calibri" panose="020F0502020204030204" pitchFamily="34" charset="0"/>
                    <a:cs typeface="Calibri" panose="020F0502020204030204" pitchFamily="34" charset="0"/>
                  </a:rPr>
                  <a:t>CC0-Lizenz</a:t>
                </a:r>
              </a:p>
            </p:txBody>
          </p:sp>
        </p:grpSp>
      </p:grpSp>
    </p:spTree>
    <p:extLst>
      <p:ext uri="{BB962C8B-B14F-4D97-AF65-F5344CB8AC3E}">
        <p14:creationId xmlns:p14="http://schemas.microsoft.com/office/powerpoint/2010/main" val="80306509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540568" y="3754354"/>
            <a:ext cx="5544616" cy="540061"/>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altLang="x-none" dirty="0">
                <a:latin typeface="Calibri" pitchFamily="34" charset="0"/>
                <a:cs typeface="Calibri" pitchFamily="34" charset="0"/>
              </a:rPr>
              <a:t>Einführung in das Modul</a:t>
            </a:r>
          </a:p>
          <a:p>
            <a:pPr marL="514350" indent="-514350">
              <a:buClr>
                <a:srgbClr val="327A86"/>
              </a:buClr>
              <a:buAutoNum type="arabicPeriod"/>
            </a:pPr>
            <a:r>
              <a:rPr lang="de-DE" dirty="0">
                <a:latin typeface="Calibri" pitchFamily="34" charset="0"/>
                <a:cs typeface="Calibri" pitchFamily="34" charset="0"/>
              </a:rPr>
              <a:t>Begriff Sachrechnen</a:t>
            </a:r>
            <a:endParaRPr lang="de-DE" dirty="0"/>
          </a:p>
          <a:p>
            <a:pPr marL="514350" indent="-514350">
              <a:buClr>
                <a:srgbClr val="327A86"/>
              </a:buClr>
              <a:buAutoNum type="arabicPeriod"/>
            </a:pPr>
            <a:r>
              <a:rPr lang="de-DE" dirty="0"/>
              <a:t>Funktionen des Sachrechnens</a:t>
            </a:r>
          </a:p>
          <a:p>
            <a:pPr marL="514350" indent="-514350">
              <a:buClr>
                <a:srgbClr val="327A86"/>
              </a:buClr>
              <a:buAutoNum type="arabicPeriod"/>
            </a:pPr>
            <a:r>
              <a:rPr lang="de-DE" dirty="0"/>
              <a:t>Typen von Sachaufgaben</a:t>
            </a:r>
          </a:p>
          <a:p>
            <a:pPr marL="514350" indent="-514350">
              <a:buClr>
                <a:srgbClr val="327A86"/>
              </a:buClr>
              <a:buAutoNum type="arabicPeriod"/>
            </a:pPr>
            <a:r>
              <a:rPr lang="de-DE" dirty="0">
                <a:solidFill>
                  <a:srgbClr val="327A86"/>
                </a:solidFill>
              </a:rPr>
              <a:t>Vorbereitung Praxisphase </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0" indent="0">
              <a:buNone/>
            </a:pPr>
            <a:r>
              <a:rPr lang="de-DE" altLang="x-none" sz="2400" b="1" dirty="0">
                <a:latin typeface="Calibri" charset="0"/>
              </a:rPr>
              <a:t>Vorbereitung auf die Praxisphase</a:t>
            </a:r>
          </a:p>
          <a:p>
            <a:pPr marL="0" indent="0">
              <a:buNone/>
            </a:pPr>
            <a:r>
              <a:rPr lang="de-DE" sz="1600" b="1" dirty="0">
                <a:latin typeface="Calibri" panose="020F0502020204030204" pitchFamily="34" charset="0"/>
              </a:rPr>
              <a:t>Entsprechend der Zielstellung der Fortbildung sollten die Lehrkräfte in der Distanzphase:</a:t>
            </a:r>
          </a:p>
          <a:p>
            <a:pPr>
              <a:buFont typeface="Wingdings" pitchFamily="2" charset="2"/>
              <a:buChar char="§"/>
            </a:pPr>
            <a:r>
              <a:rPr lang="de-DE" sz="1600" dirty="0">
                <a:latin typeface="Calibri" panose="020F0502020204030204" pitchFamily="34" charset="0"/>
              </a:rPr>
              <a:t>zum Thema der Fortbildung im eigenen </a:t>
            </a:r>
            <a:r>
              <a:rPr lang="de-DE" sz="1600" b="1" dirty="0">
                <a:latin typeface="Calibri" panose="020F0502020204030204" pitchFamily="34" charset="0"/>
              </a:rPr>
              <a:t>Unterricht</a:t>
            </a:r>
            <a:r>
              <a:rPr lang="de-DE" sz="1600" dirty="0">
                <a:latin typeface="Calibri" panose="020F0502020204030204" pitchFamily="34" charset="0"/>
              </a:rPr>
              <a:t> ein Beispiel ausprobieren und </a:t>
            </a:r>
            <a:r>
              <a:rPr lang="de-DE" sz="1600" b="1" dirty="0">
                <a:latin typeface="Calibri" panose="020F0502020204030204" pitchFamily="34" charset="0"/>
              </a:rPr>
              <a:t>fachlich/fachdidaktisch </a:t>
            </a:r>
            <a:r>
              <a:rPr lang="de-DE" sz="1600" dirty="0">
                <a:latin typeface="Calibri" panose="020F0502020204030204" pitchFamily="34" charset="0"/>
              </a:rPr>
              <a:t>reflektieren. Das Beispiel kann einerseits ein Thema sein, zu dem die Lehrkraft bereits Unterrichtserfahrungen hat bzw. das in der schulinternen Planung in der nächsten Zeit vorgesehen ist. Andererseits können in der Fortbildung entwickelte Beispiele erprobt werden oder auch selbst noch entwickelt werden. Dieses Vorgehen akzeptiert die Lehrkraft als Experten bzw. Expertin des eigenen Unterrichts und gibt die Verantwortung für die Umsetzung im Unterricht an die ab, die sie wahrzunehmen haben. Die Erfahrungen zeigen, dass Lehrkräfte diesen Freiraum sehr ideenreich ausgestalten und die gesamte Gruppe in der Reflexionsphase (Beginn Baustein 2) Unterrichtsanregungen erhält, die durch die Präsenzzeiten der Fortbildung allein nicht gegeben werden können. </a:t>
            </a:r>
          </a:p>
          <a:p>
            <a:pPr marL="0" indent="0">
              <a:buNone/>
            </a:pPr>
            <a:r>
              <a:rPr lang="de-DE" sz="1600" b="1" dirty="0">
                <a:latin typeface="Calibri" panose="020F0502020204030204" pitchFamily="34" charset="0"/>
              </a:rPr>
              <a:t>Arbeit im Tandem – Anregungen für Lehrerkooperation</a:t>
            </a:r>
            <a:endParaRPr lang="de-DE" sz="1600" dirty="0">
              <a:latin typeface="Calibri" panose="020F0502020204030204" pitchFamily="34" charset="0"/>
            </a:endParaRPr>
          </a:p>
          <a:p>
            <a:r>
              <a:rPr lang="de-DE" sz="1600" dirty="0">
                <a:latin typeface="Calibri" panose="020F0502020204030204" pitchFamily="34" charset="0"/>
              </a:rPr>
              <a:t>Die Fortbildung will über die Nachhaltigkeit der Fortbildung bei der einzelnen Lehrkraft hinaus Impulse für die Fachgruppe Mathematik der Schule geben. Dazu sollen die Teilnehmenden in einem ersten Schritt  bestehende Arbeitszusammenhänge an ihrer Schule in den Blick nehmen. Die Aussagen dazu sind Teil der Reflexionsphase (Baustein 2).  Sie sind Grundlage dafür, Gelingensbedingungen und Hemmnisse für Lehrerkooperation herauszustellen und Wege zur Ausgestaltung  aufzuzeigen.</a:t>
            </a:r>
          </a:p>
          <a:p>
            <a:endParaRPr lang="de-DE" sz="1600" dirty="0"/>
          </a:p>
        </p:txBody>
      </p:sp>
      <p:sp>
        <p:nvSpPr>
          <p:cNvPr id="5" name="Titel 4"/>
          <p:cNvSpPr>
            <a:spLocks noGrp="1"/>
          </p:cNvSpPr>
          <p:nvPr>
            <p:ph type="title"/>
          </p:nvPr>
        </p:nvSpPr>
        <p:spPr/>
        <p:txBody>
          <a:bodyPr>
            <a:normAutofit fontScale="90000"/>
          </a:bodyPr>
          <a:lstStyle/>
          <a:p>
            <a:r>
              <a:rPr lang="de-DE" dirty="0"/>
              <a:t>Anmerkungen</a:t>
            </a:r>
          </a:p>
        </p:txBody>
      </p:sp>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Anmerkungen</a:t>
            </a:r>
          </a:p>
        </p:txBody>
      </p:sp>
      <p:sp>
        <p:nvSpPr>
          <p:cNvPr id="3" name="Rechteck 2"/>
          <p:cNvSpPr/>
          <p:nvPr/>
        </p:nvSpPr>
        <p:spPr>
          <a:xfrm>
            <a:off x="323528" y="1072763"/>
            <a:ext cx="8280920" cy="5524589"/>
          </a:xfrm>
          <a:prstGeom prst="rect">
            <a:avLst/>
          </a:prstGeom>
        </p:spPr>
        <p:txBody>
          <a:bodyPr wrap="square">
            <a:spAutoFit/>
          </a:bodyPr>
          <a:lstStyle/>
          <a:p>
            <a:pPr>
              <a:spcBef>
                <a:spcPts val="0"/>
              </a:spcBef>
              <a:spcAft>
                <a:spcPts val="600"/>
              </a:spcAft>
            </a:pPr>
            <a:r>
              <a:rPr lang="de-DE" altLang="x-none" b="1" dirty="0">
                <a:latin typeface="Calibri" charset="0"/>
              </a:rPr>
              <a:t>Vorbereitung auf die Praxisphase</a:t>
            </a:r>
          </a:p>
          <a:p>
            <a:pPr algn="just"/>
            <a:r>
              <a:rPr lang="de-DE" altLang="x-none" sz="1800" dirty="0">
                <a:latin typeface="Calibri" charset="0"/>
              </a:rPr>
              <a:t>Die Teilnehmenden erhalten den Auftrag, die Aufgaben (Pferdeaufgabe) in ihrer eigenen Klasse  einzusetzen oder  durch Kinder einer  anderen Klasse  lösen zu lassen.  Die Lösungen sind entsprechend der Fragestellungen auszuwerten.</a:t>
            </a:r>
          </a:p>
          <a:p>
            <a:pPr algn="just"/>
            <a:r>
              <a:rPr lang="de-DE" altLang="x-none" sz="1800" dirty="0">
                <a:latin typeface="Calibri" charset="0"/>
              </a:rPr>
              <a:t>Es sollten dabei auch kurz die Bedingungen dieser Analyse mit angegeben werden: </a:t>
            </a:r>
          </a:p>
          <a:p>
            <a:pPr algn="just"/>
            <a:r>
              <a:rPr lang="de-DE" altLang="x-none" sz="1800" dirty="0">
                <a:latin typeface="Calibri" charset="0"/>
              </a:rPr>
              <a:t>z. B.: Welche Vorbemerkungen gab es zur Aufgabe?  Gab es Hilfestellungen? Welche?</a:t>
            </a:r>
          </a:p>
          <a:p>
            <a:pPr algn="just"/>
            <a:endParaRPr lang="de-DE" altLang="x-none" sz="1800" dirty="0">
              <a:latin typeface="Calibri" charset="0"/>
            </a:endParaRPr>
          </a:p>
          <a:p>
            <a:pPr algn="just"/>
            <a:r>
              <a:rPr lang="de-DE" altLang="x-none" sz="1800" dirty="0">
                <a:latin typeface="Calibri" charset="0"/>
              </a:rPr>
              <a:t>Die Ergebnisse der Praxisphase sollen dokumentiert und eine Woche vor der nächsten Präsenzphase per elektronischer Arbeitsplattform (</a:t>
            </a:r>
            <a:r>
              <a:rPr lang="de-DE" altLang="x-none" sz="1800" dirty="0" err="1">
                <a:latin typeface="Calibri" charset="0"/>
              </a:rPr>
              <a:t>Moodle</a:t>
            </a:r>
            <a:r>
              <a:rPr lang="de-DE" altLang="x-none" sz="1800" dirty="0">
                <a:latin typeface="Calibri" charset="0"/>
              </a:rPr>
              <a:t>) oder E-Mail an den Fortbildenden geschickt werden.</a:t>
            </a:r>
          </a:p>
          <a:p>
            <a:pPr algn="just"/>
            <a:r>
              <a:rPr lang="de-DE" altLang="x-none" sz="1800" dirty="0">
                <a:latin typeface="Calibri" charset="0"/>
              </a:rPr>
              <a:t>	</a:t>
            </a:r>
          </a:p>
          <a:p>
            <a:pPr algn="just"/>
            <a:r>
              <a:rPr lang="de-DE" altLang="x-none" sz="1800" b="1" dirty="0">
                <a:latin typeface="Calibri" charset="0"/>
              </a:rPr>
              <a:t>Hinweis: </a:t>
            </a:r>
          </a:p>
          <a:p>
            <a:pPr algn="just"/>
            <a:r>
              <a:rPr lang="de-DE" altLang="x-none" sz="1800" dirty="0">
                <a:latin typeface="Calibri" charset="0"/>
              </a:rPr>
              <a:t>Es geht hier in keinem Falle um eine Evaluation von Kindern zur Lösung derartiger Aufgaben, sondern das Material soll als Diskussionsgrundlage für die nächste Präsenzveranstaltung dienen.  Die Teilnehmenden erhalten zwar erprobte Materialien (vgl. Videos), aber am Beispiel authentischer Situationen aus dem eigenen Unterricht /der eigenen Schule ergeben sich  interessante Gelegenheit zum Austausch darüber, wie der Sachrechenunterricht unter den gegebenen Bedingungen gestaltet werden kann.</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96552" y="2165051"/>
            <a:ext cx="6336704" cy="158417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Inhaltsplatzhalter 1"/>
          <p:cNvSpPr>
            <a:spLocks noGrp="1"/>
          </p:cNvSpPr>
          <p:nvPr>
            <p:ph idx="17"/>
          </p:nvPr>
        </p:nvSpPr>
        <p:spPr>
          <a:xfrm>
            <a:off x="323528" y="1628800"/>
            <a:ext cx="8427398" cy="288032"/>
          </a:xfrm>
        </p:spPr>
        <p:txBody>
          <a:bodyPr/>
          <a:lstStyle/>
          <a:p>
            <a:r>
              <a:rPr lang="de-DE" sz="2500" b="1" dirty="0">
                <a:solidFill>
                  <a:srgbClr val="327A87"/>
                </a:solidFill>
                <a:latin typeface="Calibri" pitchFamily="34" charset="0"/>
                <a:cs typeface="Calibri" pitchFamily="34" charset="0"/>
              </a:rPr>
              <a:t>Aufträge</a:t>
            </a:r>
            <a:endParaRPr lang="de-DE" sz="2500" dirty="0">
              <a:solidFill>
                <a:srgbClr val="327A87"/>
              </a:solidFill>
              <a:latin typeface="Calibri" pitchFamily="34" charset="0"/>
              <a:cs typeface="Calibri" pitchFamily="34" charset="0"/>
            </a:endParaRPr>
          </a:p>
          <a:p>
            <a:endParaRPr lang="de-DE" dirty="0"/>
          </a:p>
        </p:txBody>
      </p:sp>
      <p:sp>
        <p:nvSpPr>
          <p:cNvPr id="63490" name="Titel 1"/>
          <p:cNvSpPr>
            <a:spLocks noGrp="1"/>
          </p:cNvSpPr>
          <p:nvPr>
            <p:ph type="title"/>
          </p:nvPr>
        </p:nvSpPr>
        <p:spPr>
          <a:xfrm>
            <a:off x="323528" y="417587"/>
            <a:ext cx="8424936" cy="490861"/>
          </a:xfrm>
        </p:spPr>
        <p:txBody>
          <a:bodyPr>
            <a:normAutofit fontScale="90000"/>
          </a:bodyPr>
          <a:lstStyle/>
          <a:p>
            <a:br>
              <a:rPr lang="de-DE" b="1" dirty="0">
                <a:latin typeface="Calibri" pitchFamily="34" charset="0"/>
                <a:cs typeface="Calibri" pitchFamily="34" charset="0"/>
              </a:rPr>
            </a:br>
            <a:r>
              <a:rPr lang="de-DE" b="1" dirty="0">
                <a:latin typeface="Calibri" pitchFamily="34" charset="0"/>
                <a:cs typeface="Calibri" pitchFamily="34" charset="0"/>
              </a:rPr>
              <a:t>Praxisphase vorbereiten</a:t>
            </a:r>
            <a:br>
              <a:rPr lang="de-DE" dirty="0">
                <a:latin typeface="Calibri" pitchFamily="34" charset="0"/>
                <a:cs typeface="Calibri" pitchFamily="34" charset="0"/>
              </a:rPr>
            </a:br>
            <a:endParaRPr lang="de-DE" dirty="0">
              <a:latin typeface="Calibri" pitchFamily="34" charset="0"/>
              <a:cs typeface="Calibri" pitchFamily="34" charset="0"/>
            </a:endParaRPr>
          </a:p>
        </p:txBody>
      </p:sp>
      <p:sp>
        <p:nvSpPr>
          <p:cNvPr id="63491" name="Inhaltsplatzhalter 2"/>
          <p:cNvSpPr>
            <a:spLocks noGrp="1"/>
          </p:cNvSpPr>
          <p:nvPr>
            <p:ph idx="1"/>
          </p:nvPr>
        </p:nvSpPr>
        <p:spPr>
          <a:xfrm>
            <a:off x="323528" y="2276872"/>
            <a:ext cx="7848872" cy="4248472"/>
          </a:xfrm>
        </p:spPr>
        <p:txBody>
          <a:bodyPr/>
          <a:lstStyle/>
          <a:p>
            <a:pPr marL="357188" indent="-357188">
              <a:buFont typeface="Wingdings" pitchFamily="2" charset="2"/>
              <a:buChar char="§"/>
            </a:pPr>
            <a:r>
              <a:rPr lang="de-DE" b="1" dirty="0">
                <a:latin typeface="Calibri" pitchFamily="34" charset="0"/>
              </a:rPr>
              <a:t>unterrichtspraktisch – Erprobung</a:t>
            </a:r>
          </a:p>
          <a:p>
            <a:pPr marL="357188" indent="-357188">
              <a:buFont typeface="Wingdings" pitchFamily="2" charset="2"/>
              <a:buChar char="§"/>
            </a:pPr>
            <a:r>
              <a:rPr lang="de-DE" b="1" dirty="0">
                <a:latin typeface="Calibri" pitchFamily="34" charset="0"/>
              </a:rPr>
              <a:t>fachlich/fachdidaktisch – Analyse</a:t>
            </a:r>
          </a:p>
          <a:p>
            <a:pPr marL="357188" indent="-357188">
              <a:buFont typeface="Wingdings" pitchFamily="2" charset="2"/>
              <a:buChar char="§"/>
            </a:pPr>
            <a:r>
              <a:rPr lang="de-DE" b="1" dirty="0">
                <a:latin typeface="Calibri" pitchFamily="34" charset="0"/>
              </a:rPr>
              <a:t>Arbeit als Tandem – Bestandsaufnahme</a:t>
            </a:r>
            <a:endParaRPr lang="de-DE" dirty="0">
              <a:latin typeface="Calibri" pitchFamily="34" charset="0"/>
            </a:endParaRPr>
          </a:p>
          <a:p>
            <a:pPr>
              <a:buFont typeface="Wingdings" pitchFamily="2" charset="2"/>
              <a:buChar char="§"/>
            </a:pPr>
            <a:endParaRPr lang="de-DE" dirty="0">
              <a:latin typeface="Calibri" pitchFamily="34" charset="0"/>
              <a:cs typeface="Calibri" pitchFamily="34" charset="0"/>
            </a:endParaRPr>
          </a:p>
          <a:p>
            <a:pPr>
              <a:buNone/>
            </a:pPr>
            <a:endParaRPr lang="de-DE" sz="1800" dirty="0">
              <a:latin typeface="Calibri" pitchFamily="34" charset="0"/>
              <a:cs typeface="Calibri" pitchFamily="34" charset="0"/>
            </a:endParaRPr>
          </a:p>
        </p:txBody>
      </p:sp>
      <p:sp>
        <p:nvSpPr>
          <p:cNvPr id="5" name="Textfeld 4"/>
          <p:cNvSpPr txBox="1">
            <a:spLocks noChangeArrowheads="1"/>
          </p:cNvSpPr>
          <p:nvPr/>
        </p:nvSpPr>
        <p:spPr bwMode="auto">
          <a:xfrm>
            <a:off x="467544" y="3140968"/>
            <a:ext cx="184731" cy="400110"/>
          </a:xfrm>
          <a:prstGeom prst="rect">
            <a:avLst/>
          </a:prstGeom>
          <a:noFill/>
          <a:ln w="9525">
            <a:noFill/>
            <a:miter lim="800000"/>
            <a:headEnd/>
            <a:tailEnd/>
          </a:ln>
        </p:spPr>
        <p:txBody>
          <a:bodyPr wrap="none">
            <a:spAutoFit/>
          </a:bodyPr>
          <a:lstStyle/>
          <a:p>
            <a:pPr>
              <a:spcAft>
                <a:spcPts val="600"/>
              </a:spcAft>
            </a:pPr>
            <a:endParaRPr lang="de-DE" sz="2000" dirty="0">
              <a:latin typeface="Calibri" pitchFamily="34" charset="0"/>
            </a:endParaRPr>
          </a:p>
        </p:txBody>
      </p:sp>
      <p:sp>
        <p:nvSpPr>
          <p:cNvPr id="63494" name="Textfeld 5"/>
          <p:cNvSpPr txBox="1">
            <a:spLocks noChangeArrowheads="1"/>
          </p:cNvSpPr>
          <p:nvPr/>
        </p:nvSpPr>
        <p:spPr bwMode="auto">
          <a:xfrm>
            <a:off x="395536" y="2492896"/>
            <a:ext cx="242374" cy="754053"/>
          </a:xfrm>
          <a:prstGeom prst="rect">
            <a:avLst/>
          </a:prstGeom>
          <a:noFill/>
          <a:ln w="9525">
            <a:noFill/>
            <a:miter lim="800000"/>
            <a:headEnd/>
            <a:tailEnd/>
          </a:ln>
        </p:spPr>
        <p:txBody>
          <a:bodyPr wrap="none">
            <a:spAutoFit/>
          </a:bodyPr>
          <a:lstStyle/>
          <a:p>
            <a:pPr>
              <a:spcAft>
                <a:spcPts val="600"/>
              </a:spcAft>
            </a:pPr>
            <a:r>
              <a:rPr lang="de-DE" sz="2000" dirty="0">
                <a:latin typeface="Calibri" pitchFamily="34" charset="0"/>
              </a:rPr>
              <a:t> </a:t>
            </a:r>
          </a:p>
          <a:p>
            <a:endParaRPr lang="de-DE" sz="1800" dirty="0">
              <a:solidFill>
                <a:srgbClr val="085495"/>
              </a:solidFill>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bwMode="auto">
          <a:xfrm>
            <a:off x="0" y="1268760"/>
            <a:ext cx="899592" cy="5589239"/>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12" name="Rechteck 11"/>
          <p:cNvSpPr/>
          <p:nvPr/>
        </p:nvSpPr>
        <p:spPr bwMode="auto">
          <a:xfrm>
            <a:off x="-324544" y="1268761"/>
            <a:ext cx="5472608" cy="576064"/>
          </a:xfrm>
          <a:prstGeom prst="rect">
            <a:avLst/>
          </a:prstGeom>
          <a:solidFill>
            <a:srgbClr val="D6E4E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err="1">
              <a:solidFill>
                <a:prstClr val="black"/>
              </a:solidFill>
              <a:latin typeface="Calibri" panose="020F0502020204030204" pitchFamily="34" charset="0"/>
            </a:endParaRPr>
          </a:p>
        </p:txBody>
      </p:sp>
      <p:sp>
        <p:nvSpPr>
          <p:cNvPr id="8" name="Titel 7"/>
          <p:cNvSpPr>
            <a:spLocks noGrp="1"/>
          </p:cNvSpPr>
          <p:nvPr>
            <p:ph type="title"/>
          </p:nvPr>
        </p:nvSpPr>
        <p:spPr/>
        <p:txBody>
          <a:bodyPr>
            <a:normAutofit fontScale="90000"/>
          </a:bodyPr>
          <a:lstStyle/>
          <a:p>
            <a:r>
              <a:rPr lang="en-GB" dirty="0" err="1"/>
              <a:t>Gliederung</a:t>
            </a:r>
            <a:endParaRPr lang="en-GB" dirty="0"/>
          </a:p>
        </p:txBody>
      </p:sp>
      <p:sp>
        <p:nvSpPr>
          <p:cNvPr id="9" name="Inhaltsplatzhalter 8"/>
          <p:cNvSpPr>
            <a:spLocks noGrp="1"/>
          </p:cNvSpPr>
          <p:nvPr>
            <p:ph idx="1"/>
          </p:nvPr>
        </p:nvSpPr>
        <p:spPr/>
        <p:txBody>
          <a:bodyPr/>
          <a:lstStyle/>
          <a:p>
            <a:pPr marL="514350" indent="-514350">
              <a:buClr>
                <a:srgbClr val="327A86"/>
              </a:buClr>
              <a:buAutoNum type="arabicPeriod"/>
            </a:pPr>
            <a:r>
              <a:rPr lang="de-DE" altLang="x-none" dirty="0">
                <a:solidFill>
                  <a:srgbClr val="327A86"/>
                </a:solidFill>
                <a:latin typeface="Calibri" pitchFamily="34" charset="0"/>
                <a:cs typeface="Calibri" pitchFamily="34" charset="0"/>
              </a:rPr>
              <a:t>Einführung in das Modul</a:t>
            </a:r>
          </a:p>
          <a:p>
            <a:pPr marL="514350" indent="-514350">
              <a:buClr>
                <a:srgbClr val="327A86"/>
              </a:buClr>
              <a:buAutoNum type="arabicPeriod"/>
            </a:pPr>
            <a:r>
              <a:rPr lang="de-DE" dirty="0">
                <a:latin typeface="Calibri" pitchFamily="34" charset="0"/>
                <a:cs typeface="Calibri" pitchFamily="34" charset="0"/>
              </a:rPr>
              <a:t>Begriff Sachrechnen</a:t>
            </a:r>
            <a:endParaRPr lang="de-DE" dirty="0"/>
          </a:p>
          <a:p>
            <a:pPr marL="514350" indent="-514350">
              <a:buClr>
                <a:srgbClr val="327A86"/>
              </a:buClr>
              <a:buAutoNum type="arabicPeriod"/>
            </a:pPr>
            <a:r>
              <a:rPr lang="de-DE" dirty="0"/>
              <a:t>Funktionen des Sachrechnens</a:t>
            </a:r>
          </a:p>
          <a:p>
            <a:pPr marL="514350" indent="-514350">
              <a:buClr>
                <a:srgbClr val="327A86"/>
              </a:buClr>
              <a:buAutoNum type="arabicPeriod"/>
            </a:pPr>
            <a:r>
              <a:rPr lang="de-DE" dirty="0"/>
              <a:t>Typen von Sachaufgaben</a:t>
            </a:r>
          </a:p>
          <a:p>
            <a:pPr marL="514350" indent="-514350">
              <a:buClr>
                <a:srgbClr val="327A86"/>
              </a:buClr>
              <a:buAutoNum type="arabicPeriod"/>
            </a:pPr>
            <a:r>
              <a:rPr lang="de-DE" dirty="0"/>
              <a:t>Vorbereitung Praxisphase </a:t>
            </a:r>
          </a:p>
        </p:txBody>
      </p:sp>
    </p:spTree>
    <p:extLst>
      <p:ext uri="{BB962C8B-B14F-4D97-AF65-F5344CB8AC3E}">
        <p14:creationId xmlns:p14="http://schemas.microsoft.com/office/powerpoint/2010/main" val="2980080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bwMode="auto">
          <a:xfrm>
            <a:off x="-252536" y="980728"/>
            <a:ext cx="8965504" cy="266429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dirty="0">
              <a:solidFill>
                <a:schemeClr val="accent2"/>
              </a:solidFill>
              <a:latin typeface="Calibri" panose="020F0502020204030204" pitchFamily="34" charset="0"/>
            </a:endParaRPr>
          </a:p>
        </p:txBody>
      </p:sp>
      <p:sp>
        <p:nvSpPr>
          <p:cNvPr id="2" name="Inhaltsplatzhalter 1"/>
          <p:cNvSpPr>
            <a:spLocks noGrp="1"/>
          </p:cNvSpPr>
          <p:nvPr>
            <p:ph idx="1"/>
          </p:nvPr>
        </p:nvSpPr>
        <p:spPr>
          <a:xfrm>
            <a:off x="323528" y="1196752"/>
            <a:ext cx="8424936" cy="5112568"/>
          </a:xfrm>
        </p:spPr>
        <p:txBody>
          <a:bodyPr/>
          <a:lstStyle/>
          <a:p>
            <a:pPr>
              <a:buNone/>
            </a:pPr>
            <a:r>
              <a:rPr lang="de-DE" dirty="0">
                <a:latin typeface="Calibri" pitchFamily="34" charset="0"/>
              </a:rPr>
              <a:t> </a:t>
            </a:r>
            <a:r>
              <a:rPr lang="de-DE" b="1" dirty="0">
                <a:latin typeface="Calibri" pitchFamily="34" charset="0"/>
              </a:rPr>
              <a:t>Zum Thema Sachaufgaben</a:t>
            </a:r>
          </a:p>
          <a:p>
            <a:r>
              <a:rPr lang="de-DE" dirty="0">
                <a:latin typeface="Calibri" pitchFamily="34" charset="0"/>
              </a:rPr>
              <a:t>eine Unterrichtsstunde planen, erproben und reflektieren (Pferd-Fliege-Aufgabe oder eigene Auswahl)</a:t>
            </a:r>
          </a:p>
          <a:p>
            <a:r>
              <a:rPr lang="de-DE" dirty="0">
                <a:latin typeface="Calibri" pitchFamily="34" charset="0"/>
              </a:rPr>
              <a:t>kollegiale Hospitation ermöglichen</a:t>
            </a:r>
          </a:p>
          <a:p>
            <a:r>
              <a:rPr lang="de-DE" dirty="0">
                <a:latin typeface="Calibri" pitchFamily="34" charset="0"/>
              </a:rPr>
              <a:t>einen Erfahrungsbericht und Schülerdokumente in den Kurs einbringen (</a:t>
            </a:r>
            <a:r>
              <a:rPr lang="de-DE" dirty="0" err="1">
                <a:latin typeface="Calibri" pitchFamily="34" charset="0"/>
              </a:rPr>
              <a:t>Moodle</a:t>
            </a:r>
            <a:r>
              <a:rPr lang="de-DE" dirty="0">
                <a:latin typeface="Calibri" pitchFamily="34" charset="0"/>
              </a:rPr>
              <a:t>, Plakat,…)</a:t>
            </a:r>
            <a:endParaRPr lang="de-DE" dirty="0"/>
          </a:p>
        </p:txBody>
      </p:sp>
      <p:sp>
        <p:nvSpPr>
          <p:cNvPr id="3" name="Titel 2"/>
          <p:cNvSpPr>
            <a:spLocks noGrp="1"/>
          </p:cNvSpPr>
          <p:nvPr>
            <p:ph type="title"/>
          </p:nvPr>
        </p:nvSpPr>
        <p:spPr/>
        <p:txBody>
          <a:bodyPr>
            <a:normAutofit fontScale="90000"/>
          </a:bodyPr>
          <a:lstStyle/>
          <a:p>
            <a:r>
              <a:rPr lang="de-DE" dirty="0">
                <a:latin typeface="Calibri" pitchFamily="34" charset="0"/>
              </a:rPr>
              <a:t>Praxisphase – unterrichtspraktisch</a:t>
            </a:r>
            <a:endParaRPr lang="de-DE" dirty="0"/>
          </a:p>
        </p:txBody>
      </p:sp>
      <p:pic>
        <p:nvPicPr>
          <p:cNvPr id="18" name="Grafik 17">
            <a:extLst>
              <a:ext uri="{FF2B5EF4-FFF2-40B4-BE49-F238E27FC236}">
                <a16:creationId xmlns:a16="http://schemas.microsoft.com/office/drawing/2014/main" id="{0FA454E4-C3EC-7049-8ACD-14FBD0835F4E}"/>
              </a:ext>
            </a:extLst>
          </p:cNvPr>
          <p:cNvPicPr>
            <a:picLocks noChangeAspect="1"/>
          </p:cNvPicPr>
          <p:nvPr/>
        </p:nvPicPr>
        <p:blipFill>
          <a:blip r:embed="rId3"/>
          <a:stretch>
            <a:fillRect/>
          </a:stretch>
        </p:blipFill>
        <p:spPr>
          <a:xfrm>
            <a:off x="4523870" y="3373263"/>
            <a:ext cx="4171032" cy="3152081"/>
          </a:xfrm>
          <a:prstGeom prst="rect">
            <a:avLst/>
          </a:prstGeom>
          <a:solidFill>
            <a:schemeClr val="bg1"/>
          </a:solidFill>
          <a:ln>
            <a:solidFill>
              <a:srgbClr val="327A86"/>
            </a:solidFill>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Praxisphase – unterrichtspraktisch</a:t>
            </a:r>
          </a:p>
        </p:txBody>
      </p:sp>
      <p:pic>
        <p:nvPicPr>
          <p:cNvPr id="10244" name="Picture 2"/>
          <p:cNvPicPr>
            <a:picLocks noChangeAspect="1" noChangeArrowheads="1"/>
          </p:cNvPicPr>
          <p:nvPr/>
        </p:nvPicPr>
        <p:blipFill>
          <a:blip r:embed="rId3"/>
          <a:srcRect/>
          <a:stretch>
            <a:fillRect/>
          </a:stretch>
        </p:blipFill>
        <p:spPr bwMode="auto">
          <a:xfrm>
            <a:off x="3492500" y="836712"/>
            <a:ext cx="5651500" cy="6021288"/>
          </a:xfrm>
          <a:prstGeom prst="rect">
            <a:avLst/>
          </a:prstGeom>
          <a:noFill/>
          <a:ln w="9525">
            <a:noFill/>
            <a:miter lim="800000"/>
            <a:headEnd/>
            <a:tailEnd/>
          </a:ln>
        </p:spPr>
      </p:pic>
      <p:sp>
        <p:nvSpPr>
          <p:cNvPr id="3" name="Inhaltsplatzhalter 2"/>
          <p:cNvSpPr>
            <a:spLocks noGrp="1"/>
          </p:cNvSpPr>
          <p:nvPr>
            <p:ph idx="1"/>
          </p:nvPr>
        </p:nvSpPr>
        <p:spPr>
          <a:xfrm>
            <a:off x="323528" y="1124744"/>
            <a:ext cx="3168972" cy="5400600"/>
          </a:xfrm>
        </p:spPr>
        <p:txBody>
          <a:bodyPr/>
          <a:lstStyle/>
          <a:p>
            <a:pPr lvl="0"/>
            <a:r>
              <a:rPr lang="de-DE" sz="1800" dirty="0">
                <a:solidFill>
                  <a:srgbClr val="327A86"/>
                </a:solidFill>
                <a:latin typeface="Calibri" pitchFamily="34" charset="0"/>
              </a:rPr>
              <a:t>(Arbeitsblatt </a:t>
            </a:r>
            <a:br>
              <a:rPr lang="de-DE" sz="1800" dirty="0">
                <a:solidFill>
                  <a:srgbClr val="327A86"/>
                </a:solidFill>
                <a:latin typeface="Calibri" pitchFamily="34" charset="0"/>
              </a:rPr>
            </a:br>
            <a:r>
              <a:rPr lang="de-DE" sz="1800" dirty="0">
                <a:solidFill>
                  <a:srgbClr val="327A86"/>
                </a:solidFill>
                <a:latin typeface="Calibri" pitchFamily="34" charset="0"/>
              </a:rPr>
              <a:t>und Word-Vorlage)</a:t>
            </a:r>
          </a:p>
          <a:p>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bwMode="auto">
          <a:xfrm>
            <a:off x="-396552" y="1772816"/>
            <a:ext cx="8496944" cy="4464496"/>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118787" name="Rechteck 2"/>
          <p:cNvSpPr>
            <a:spLocks noChangeArrowheads="1"/>
          </p:cNvSpPr>
          <p:nvPr/>
        </p:nvSpPr>
        <p:spPr bwMode="auto">
          <a:xfrm>
            <a:off x="395536" y="1700808"/>
            <a:ext cx="7704856" cy="4185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sz="3300">
                <a:solidFill>
                  <a:schemeClr val="tx1"/>
                </a:solidFill>
                <a:latin typeface="Verdana" charset="0"/>
                <a:ea typeface="ＭＳ Ｐゴシック" charset="-128"/>
              </a:defRPr>
            </a:lvl1pPr>
            <a:lvl2pPr marL="742950" indent="-285750">
              <a:defRPr sz="3300">
                <a:solidFill>
                  <a:schemeClr val="tx1"/>
                </a:solidFill>
                <a:latin typeface="Verdana" charset="0"/>
                <a:ea typeface="ＭＳ Ｐゴシック" charset="-128"/>
              </a:defRPr>
            </a:lvl2pPr>
            <a:lvl3pPr marL="1143000" indent="-228600">
              <a:defRPr sz="3300">
                <a:solidFill>
                  <a:schemeClr val="tx1"/>
                </a:solidFill>
                <a:latin typeface="Verdana" charset="0"/>
                <a:ea typeface="ＭＳ Ｐゴシック" charset="-128"/>
              </a:defRPr>
            </a:lvl3pPr>
            <a:lvl4pPr marL="1600200" indent="-228600">
              <a:defRPr sz="3300">
                <a:solidFill>
                  <a:schemeClr val="tx1"/>
                </a:solidFill>
                <a:latin typeface="Verdana" charset="0"/>
                <a:ea typeface="ＭＳ Ｐゴシック" charset="-128"/>
              </a:defRPr>
            </a:lvl4pPr>
            <a:lvl5pPr marL="2057400" indent="-228600">
              <a:defRPr sz="3300">
                <a:solidFill>
                  <a:schemeClr val="tx1"/>
                </a:solidFill>
                <a:latin typeface="Verdana" charset="0"/>
                <a:ea typeface="ＭＳ Ｐゴシック" charset="-128"/>
              </a:defRPr>
            </a:lvl5pPr>
            <a:lvl6pPr marL="2514600" indent="-228600" eaLnBrk="0" fontAlgn="base" hangingPunct="0">
              <a:spcBef>
                <a:spcPct val="0"/>
              </a:spcBef>
              <a:spcAft>
                <a:spcPct val="0"/>
              </a:spcAft>
              <a:defRPr sz="3300">
                <a:solidFill>
                  <a:schemeClr val="tx1"/>
                </a:solidFill>
                <a:latin typeface="Verdana" charset="0"/>
                <a:ea typeface="ＭＳ Ｐゴシック" charset="-128"/>
              </a:defRPr>
            </a:lvl6pPr>
            <a:lvl7pPr marL="2971800" indent="-228600" eaLnBrk="0" fontAlgn="base" hangingPunct="0">
              <a:spcBef>
                <a:spcPct val="0"/>
              </a:spcBef>
              <a:spcAft>
                <a:spcPct val="0"/>
              </a:spcAft>
              <a:defRPr sz="3300">
                <a:solidFill>
                  <a:schemeClr val="tx1"/>
                </a:solidFill>
                <a:latin typeface="Verdana" charset="0"/>
                <a:ea typeface="ＭＳ Ｐゴシック" charset="-128"/>
              </a:defRPr>
            </a:lvl7pPr>
            <a:lvl8pPr marL="3429000" indent="-228600" eaLnBrk="0" fontAlgn="base" hangingPunct="0">
              <a:spcBef>
                <a:spcPct val="0"/>
              </a:spcBef>
              <a:spcAft>
                <a:spcPct val="0"/>
              </a:spcAft>
              <a:defRPr sz="3300">
                <a:solidFill>
                  <a:schemeClr val="tx1"/>
                </a:solidFill>
                <a:latin typeface="Verdana" charset="0"/>
                <a:ea typeface="ＭＳ Ｐゴシック" charset="-128"/>
              </a:defRPr>
            </a:lvl8pPr>
            <a:lvl9pPr marL="3886200" indent="-228600" eaLnBrk="0" fontAlgn="base" hangingPunct="0">
              <a:spcBef>
                <a:spcPct val="0"/>
              </a:spcBef>
              <a:spcAft>
                <a:spcPct val="0"/>
              </a:spcAft>
              <a:defRPr sz="3300">
                <a:solidFill>
                  <a:schemeClr val="tx1"/>
                </a:solidFill>
                <a:latin typeface="Verdana" charset="0"/>
                <a:ea typeface="ＭＳ Ｐゴシック" charset="-128"/>
              </a:defRPr>
            </a:lvl9pPr>
          </a:lstStyle>
          <a:p>
            <a:pPr marL="0" indent="0" eaLnBrk="1" hangingPunct="1">
              <a:spcBef>
                <a:spcPct val="50000"/>
              </a:spcBef>
            </a:pPr>
            <a:endParaRPr lang="de-DE" altLang="x-none" sz="1600" dirty="0"/>
          </a:p>
          <a:p>
            <a:pPr algn="just" eaLnBrk="1" hangingPunct="1">
              <a:spcBef>
                <a:spcPct val="50000"/>
              </a:spcBef>
            </a:pPr>
            <a:r>
              <a:rPr lang="de-DE" altLang="x-none" sz="2000" dirty="0">
                <a:latin typeface="Calibri" panose="020F0502020204030204" pitchFamily="34" charset="0"/>
                <a:cs typeface="Calibri" panose="020F0502020204030204" pitchFamily="34" charset="0"/>
              </a:rPr>
              <a:t>Analyse zum Lösungsprozess einer Sachaufgabe </a:t>
            </a:r>
          </a:p>
          <a:p>
            <a:pPr algn="just" eaLnBrk="1" hangingPunct="1">
              <a:spcBef>
                <a:spcPct val="50000"/>
              </a:spcBef>
            </a:pPr>
            <a:r>
              <a:rPr lang="de-DE" altLang="x-none" sz="2000" dirty="0">
                <a:latin typeface="Calibri" panose="020F0502020204030204" pitchFamily="34" charset="0"/>
                <a:cs typeface="Calibri" panose="020F0502020204030204" pitchFamily="34" charset="0"/>
              </a:rPr>
              <a:t>(z. B.: Fliegen-Pferde-Aufgabe)</a:t>
            </a:r>
          </a:p>
          <a:p>
            <a:pPr lvl="1" eaLnBrk="1" hangingPunct="1">
              <a:spcBef>
                <a:spcPct val="50000"/>
              </a:spcBef>
              <a:buClr>
                <a:srgbClr val="327A86"/>
              </a:buClr>
              <a:buFont typeface="Wingdings" panose="05000000000000000000" pitchFamily="2" charset="2"/>
              <a:buChar char="§"/>
            </a:pPr>
            <a:r>
              <a:rPr lang="de-DE" altLang="x-none" sz="2000" dirty="0">
                <a:latin typeface="Calibri" panose="020F0502020204030204" pitchFamily="34" charset="0"/>
                <a:cs typeface="Calibri" panose="020F0502020204030204" pitchFamily="34" charset="0"/>
              </a:rPr>
              <a:t>Wie viele Kinder (Gruppen) konnten die Aufgabe(n) lösen?</a:t>
            </a:r>
          </a:p>
          <a:p>
            <a:pPr lvl="1" eaLnBrk="1" hangingPunct="1">
              <a:spcBef>
                <a:spcPct val="50000"/>
              </a:spcBef>
              <a:buClr>
                <a:srgbClr val="327A86"/>
              </a:buClr>
              <a:buFont typeface="Wingdings" panose="05000000000000000000" pitchFamily="2" charset="2"/>
              <a:buChar char="§"/>
            </a:pPr>
            <a:r>
              <a:rPr lang="de-DE" altLang="x-none" sz="2000" dirty="0">
                <a:latin typeface="Calibri" panose="020F0502020204030204" pitchFamily="34" charset="0"/>
                <a:cs typeface="Calibri" panose="020F0502020204030204" pitchFamily="34" charset="0"/>
              </a:rPr>
              <a:t>Wie verlief/en bei den Kindern der/die Lösungsprozess/e?</a:t>
            </a:r>
          </a:p>
          <a:p>
            <a:pPr lvl="1" eaLnBrk="1" hangingPunct="1">
              <a:spcBef>
                <a:spcPct val="50000"/>
              </a:spcBef>
              <a:buClr>
                <a:srgbClr val="327A86"/>
              </a:buClr>
              <a:buFont typeface="Wingdings" panose="05000000000000000000" pitchFamily="2" charset="2"/>
              <a:buChar char="§"/>
            </a:pPr>
            <a:r>
              <a:rPr lang="de-DE" altLang="x-none" sz="2000" dirty="0">
                <a:latin typeface="Calibri" panose="020F0502020204030204" pitchFamily="34" charset="0"/>
                <a:cs typeface="Calibri" panose="020F0502020204030204" pitchFamily="34" charset="0"/>
              </a:rPr>
              <a:t>Was gelang gut und wo gab es Probleme?</a:t>
            </a:r>
          </a:p>
          <a:p>
            <a:pPr lvl="1" eaLnBrk="1" hangingPunct="1">
              <a:spcBef>
                <a:spcPct val="50000"/>
              </a:spcBef>
              <a:buClr>
                <a:srgbClr val="327A86"/>
              </a:buClr>
              <a:buFont typeface="Wingdings" panose="05000000000000000000" pitchFamily="2" charset="2"/>
              <a:buChar char="§"/>
            </a:pPr>
            <a:r>
              <a:rPr lang="de-DE" altLang="x-none" sz="2000" dirty="0">
                <a:latin typeface="Calibri" panose="020F0502020204030204" pitchFamily="34" charset="0"/>
                <a:cs typeface="Calibri" panose="020F0502020204030204" pitchFamily="34" charset="0"/>
              </a:rPr>
              <a:t>In welcher Phase des Lösungsprozesses traten besondere Schwierigkeiten auf?</a:t>
            </a:r>
          </a:p>
          <a:p>
            <a:pPr lvl="1" eaLnBrk="1" hangingPunct="1">
              <a:spcBef>
                <a:spcPct val="50000"/>
              </a:spcBef>
              <a:buClr>
                <a:srgbClr val="327A86"/>
              </a:buClr>
              <a:buFont typeface="Wingdings" panose="05000000000000000000" pitchFamily="2" charset="2"/>
              <a:buChar char="§"/>
            </a:pPr>
            <a:r>
              <a:rPr lang="de-DE" altLang="x-none" sz="2000" dirty="0">
                <a:latin typeface="Calibri" panose="020F0502020204030204" pitchFamily="34" charset="0"/>
                <a:cs typeface="Calibri" panose="020F0502020204030204" pitchFamily="34" charset="0"/>
              </a:rPr>
              <a:t>Wie viele Kinder konnten mit der Aufgabenstellung nichts anfangen? Kennen Sie dafür die Ursachen?</a:t>
            </a:r>
          </a:p>
        </p:txBody>
      </p:sp>
      <p:sp>
        <p:nvSpPr>
          <p:cNvPr id="2" name="Titel 1"/>
          <p:cNvSpPr>
            <a:spLocks noGrp="1"/>
          </p:cNvSpPr>
          <p:nvPr>
            <p:ph type="title"/>
          </p:nvPr>
        </p:nvSpPr>
        <p:spPr/>
        <p:txBody>
          <a:bodyPr>
            <a:normAutofit fontScale="90000"/>
          </a:bodyPr>
          <a:lstStyle/>
          <a:p>
            <a:pPr lvl="0"/>
            <a:br>
              <a:rPr lang="de-DE" dirty="0">
                <a:solidFill>
                  <a:schemeClr val="accent1"/>
                </a:solidFill>
                <a:latin typeface="Calibri" pitchFamily="34" charset="0"/>
              </a:rPr>
            </a:br>
            <a:r>
              <a:rPr lang="de-DE" dirty="0">
                <a:solidFill>
                  <a:schemeClr val="accent1"/>
                </a:solidFill>
                <a:latin typeface="Calibri" pitchFamily="34" charset="0"/>
              </a:rPr>
              <a:t>Praxisphase – fachlicher/fachdidaktischer Auftrag </a:t>
            </a:r>
            <a:br>
              <a:rPr lang="de-DE" dirty="0"/>
            </a:br>
            <a:endParaRPr lang="de-DE" dirty="0"/>
          </a:p>
        </p:txBody>
      </p:sp>
    </p:spTree>
    <p:extLst>
      <p:ext uri="{BB962C8B-B14F-4D97-AF65-F5344CB8AC3E}">
        <p14:creationId xmlns:p14="http://schemas.microsoft.com/office/powerpoint/2010/main" val="127637247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normAutofit/>
          </a:bodyPr>
          <a:lstStyle/>
          <a:p>
            <a:r>
              <a:rPr lang="de-DE" sz="2500" dirty="0"/>
              <a:t>Praxisphase – Arbeit im Tandem</a:t>
            </a:r>
            <a:endParaRPr lang="de-DE" sz="2400" b="0" dirty="0"/>
          </a:p>
        </p:txBody>
      </p:sp>
      <p:pic>
        <p:nvPicPr>
          <p:cNvPr id="65539" name="Inhaltsplatzhalter 4" descr="Tandem 2.bmp"/>
          <p:cNvPicPr>
            <a:picLocks noGrp="1" noChangeAspect="1"/>
          </p:cNvPicPr>
          <p:nvPr>
            <p:ph idx="1"/>
          </p:nvPr>
        </p:nvPicPr>
        <p:blipFill>
          <a:blip r:embed="rId3"/>
          <a:stretch>
            <a:fillRect/>
          </a:stretch>
        </p:blipFill>
        <p:spPr>
          <a:xfrm>
            <a:off x="323850" y="1590893"/>
            <a:ext cx="8424863" cy="4468376"/>
          </a:xfrm>
        </p:spPr>
      </p:pic>
      <p:sp>
        <p:nvSpPr>
          <p:cNvPr id="7" name="Textfeld 6"/>
          <p:cNvSpPr txBox="1"/>
          <p:nvPr/>
        </p:nvSpPr>
        <p:spPr>
          <a:xfrm>
            <a:off x="6901229" y="6309320"/>
            <a:ext cx="1991251" cy="246221"/>
          </a:xfrm>
          <a:prstGeom prst="rect">
            <a:avLst/>
          </a:prstGeom>
          <a:noFill/>
        </p:spPr>
        <p:txBody>
          <a:bodyPr wrap="none" rtlCol="0">
            <a:spAutoFit/>
          </a:bodyPr>
          <a:lstStyle/>
          <a:p>
            <a:r>
              <a:rPr lang="de-DE" sz="1000" dirty="0">
                <a:latin typeface="Calibri" panose="020F0502020204030204" pitchFamily="34" charset="0"/>
              </a:rPr>
              <a:t>Grafiken: Elke </a:t>
            </a:r>
            <a:r>
              <a:rPr lang="de-DE" sz="1000" dirty="0" err="1">
                <a:latin typeface="Calibri" panose="020F0502020204030204" pitchFamily="34" charset="0"/>
              </a:rPr>
              <a:t>Binner</a:t>
            </a:r>
            <a:r>
              <a:rPr lang="de-DE" sz="1000" dirty="0">
                <a:latin typeface="Calibri" panose="020F0502020204030204" pitchFamily="34" charset="0"/>
              </a:rPr>
              <a:t> für das DZLM</a:t>
            </a:r>
          </a:p>
        </p:txBody>
      </p:sp>
      <p:sp>
        <p:nvSpPr>
          <p:cNvPr id="2" name="Rechteck 1"/>
          <p:cNvSpPr/>
          <p:nvPr/>
        </p:nvSpPr>
        <p:spPr>
          <a:xfrm>
            <a:off x="323528" y="1123200"/>
            <a:ext cx="1429750" cy="369332"/>
          </a:xfrm>
          <a:prstGeom prst="rect">
            <a:avLst/>
          </a:prstGeom>
        </p:spPr>
        <p:txBody>
          <a:bodyPr wrap="none">
            <a:spAutoFit/>
          </a:bodyPr>
          <a:lstStyle/>
          <a:p>
            <a:r>
              <a:rPr lang="de-DE" sz="1800" dirty="0">
                <a:solidFill>
                  <a:schemeClr val="tx2"/>
                </a:solidFill>
                <a:latin typeface="Calibri" charset="0"/>
                <a:ea typeface="Calibri" charset="0"/>
                <a:cs typeface="Calibri" charset="0"/>
              </a:rPr>
              <a:t>(Arbeitsblatt)</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5" name="Rechteck 14"/>
          <p:cNvSpPr>
            <a:spLocks noChangeArrowheads="1"/>
          </p:cNvSpPr>
          <p:nvPr/>
        </p:nvSpPr>
        <p:spPr bwMode="auto">
          <a:xfrm>
            <a:off x="170117" y="1168065"/>
            <a:ext cx="8892480" cy="338554"/>
          </a:xfrm>
          <a:prstGeom prst="rect">
            <a:avLst/>
          </a:prstGeom>
          <a:noFill/>
          <a:ln w="9525">
            <a:noFill/>
            <a:miter lim="800000"/>
            <a:headEnd/>
            <a:tailEnd/>
          </a:ln>
        </p:spPr>
        <p:txBody>
          <a:bodyPr wrap="square">
            <a:spAutoFit/>
          </a:bodyPr>
          <a:lstStyle/>
          <a:p>
            <a:r>
              <a:rPr lang="de-DE" sz="1600" b="1" u="sng" dirty="0">
                <a:solidFill>
                  <a:srgbClr val="327A86"/>
                </a:solidFill>
                <a:latin typeface="Calibri" pitchFamily="34" charset="0"/>
                <a:cs typeface="Calibri" pitchFamily="34" charset="0"/>
              </a:rPr>
              <a:t>http://primakom.dzlm.de/inhalte/größen-und-messen/zum-sachrechnen-der-grundschule/einstieg</a:t>
            </a:r>
          </a:p>
        </p:txBody>
      </p:sp>
      <p:sp>
        <p:nvSpPr>
          <p:cNvPr id="7" name="Inhaltsplatzhalter 6"/>
          <p:cNvSpPr>
            <a:spLocks noGrp="1"/>
          </p:cNvSpPr>
          <p:nvPr>
            <p:ph idx="1"/>
          </p:nvPr>
        </p:nvSpPr>
        <p:spPr>
          <a:xfrm>
            <a:off x="331881" y="1628800"/>
            <a:ext cx="8568952" cy="4752528"/>
          </a:xfrm>
        </p:spPr>
        <p:txBody>
          <a:bodyPr/>
          <a:lstStyle/>
          <a:p>
            <a:r>
              <a:rPr lang="de-DE" sz="1600" dirty="0"/>
              <a:t>Bongartz, T. &amp; Verboom, L. (Hrsg.) (2007). Fundgrube Sachrechnen. Unterrichtsideen, Beispiele und methodische Anregungen für das 1. bis 4. Schuljahr. Berlin: Cornelsen. </a:t>
            </a:r>
          </a:p>
          <a:p>
            <a:r>
              <a:rPr lang="de-DE" sz="1600" dirty="0"/>
              <a:t>Blum, W. (1985). Anwendungsorientierter Mathematikunterricht in der didaktischen Diskussion. In: Mathematische Semesterberichte, Jg. 32, H. 2, S. 195-232. </a:t>
            </a:r>
          </a:p>
          <a:p>
            <a:r>
              <a:rPr lang="de-DE" sz="1600" dirty="0"/>
              <a:t>Blum, W.; Leiß, D. (2005). Modellieren im Unterricht mit der "Tanken"-Aufgabe. Gefälligkeitsübersetzung: </a:t>
            </a:r>
            <a:r>
              <a:rPr lang="de-DE" sz="1600" dirty="0" err="1"/>
              <a:t>Mathematical</a:t>
            </a:r>
            <a:r>
              <a:rPr lang="de-DE" sz="1600" dirty="0"/>
              <a:t> </a:t>
            </a:r>
            <a:r>
              <a:rPr lang="de-DE" sz="1600" dirty="0" err="1"/>
              <a:t>model</a:t>
            </a:r>
            <a:r>
              <a:rPr lang="de-DE" sz="1600" dirty="0"/>
              <a:t> </a:t>
            </a:r>
            <a:r>
              <a:rPr lang="de-DE" sz="1600" dirty="0" err="1"/>
              <a:t>building</a:t>
            </a:r>
            <a:r>
              <a:rPr lang="de-DE" sz="1600" dirty="0"/>
              <a:t> </a:t>
            </a:r>
            <a:r>
              <a:rPr lang="de-DE" sz="1600" dirty="0" err="1"/>
              <a:t>with</a:t>
            </a:r>
            <a:r>
              <a:rPr lang="de-DE" sz="1600" dirty="0"/>
              <a:t> </a:t>
            </a:r>
            <a:r>
              <a:rPr lang="de-DE" sz="1600" dirty="0" err="1"/>
              <a:t>the</a:t>
            </a:r>
            <a:r>
              <a:rPr lang="de-DE" sz="1600" dirty="0"/>
              <a:t> "</a:t>
            </a:r>
            <a:r>
              <a:rPr lang="de-DE" sz="1600" dirty="0" err="1"/>
              <a:t>refuelling</a:t>
            </a:r>
            <a:r>
              <a:rPr lang="de-DE" sz="1600" dirty="0"/>
              <a:t>"-problem. In: Mathematik lehren, 128, S. 18-21.  </a:t>
            </a:r>
          </a:p>
          <a:p>
            <a:r>
              <a:rPr lang="de-DE" sz="1600" dirty="0"/>
              <a:t>Düll, K. (2009). Sachrechnen in der Grundschule. Kinder stellen sich Aufgaben dar, 1.–4. Schuljahr. München: </a:t>
            </a:r>
            <a:r>
              <a:rPr lang="de-DE" sz="1600" dirty="0" err="1"/>
              <a:t>Oldenbourg</a:t>
            </a:r>
            <a:r>
              <a:rPr lang="de-DE" sz="1600" dirty="0"/>
              <a:t>. </a:t>
            </a:r>
          </a:p>
          <a:p>
            <a:r>
              <a:rPr lang="de-DE" sz="1600" dirty="0"/>
              <a:t>Franke, M. (2003). Didaktik des Sachrechnens in der Grundschule. Heidelberg, Berlin: Spektrum. </a:t>
            </a:r>
          </a:p>
          <a:p>
            <a:r>
              <a:rPr lang="de-DE" sz="1600" dirty="0"/>
              <a:t>Franke, M. &amp; Ruwisch, S. (2010). Didaktik des Sachrechnens in der Grundschule. Heidelberg: Spektrum. </a:t>
            </a:r>
          </a:p>
          <a:p>
            <a:r>
              <a:rPr lang="de-DE" sz="1600" dirty="0"/>
              <a:t>Fricke, A. (1987). Sachrechnen: das Lösen angewandter Aufgaben. Klett. </a:t>
            </a:r>
          </a:p>
          <a:p>
            <a:r>
              <a:rPr lang="de-DE" sz="1600" dirty="0"/>
              <a:t>Grassmann, M.; Eichler, K. P.; Mirwald, E.; Nitsch, B. (2010). Mathematikunterricht. Hohengehren: Schneider.</a:t>
            </a:r>
          </a:p>
          <a:p>
            <a:endParaRPr lang="de-DE" sz="1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402569" y="1196752"/>
            <a:ext cx="8352928" cy="5328592"/>
          </a:xfrm>
        </p:spPr>
        <p:txBody>
          <a:bodyPr/>
          <a:lstStyle/>
          <a:p>
            <a:r>
              <a:rPr lang="de-DE" sz="1600" dirty="0"/>
              <a:t>Graumann, G. 1983). Wesen und Aufgaben der Mathematikdidaktik und ihre Bedeutung in der Gesellschaft. In: Zentralblatt für Didaktik der Mathematik (ZDM), 5, S. 241-251.</a:t>
            </a:r>
          </a:p>
          <a:p>
            <a:r>
              <a:rPr lang="de-DE" sz="1600" dirty="0" err="1"/>
              <a:t>Lewe</a:t>
            </a:r>
            <a:r>
              <a:rPr lang="de-DE" sz="1600" dirty="0"/>
              <a:t>, H. (2001). Sachsituationen meistern. Grundschulmagazin, 78, S. 11.</a:t>
            </a:r>
          </a:p>
          <a:p>
            <a:r>
              <a:rPr lang="de-DE" sz="1600" dirty="0"/>
              <a:t>Müller, G. N. &amp; Wittmann, E. Chr. (1984). Der Mathematikunterricht in der Primarstufe. Ziel, Inhalte, Prinzipien, Beispiel. Wiesbaden: Vieweg. </a:t>
            </a:r>
          </a:p>
          <a:p>
            <a:r>
              <a:rPr lang="de-DE" sz="1600" dirty="0"/>
              <a:t>Maier, H. (1970). Didaktik der Mathematik 1-9, </a:t>
            </a:r>
            <a:r>
              <a:rPr lang="de-DE" sz="1600" dirty="0" err="1"/>
              <a:t>Donauworth</a:t>
            </a:r>
            <a:r>
              <a:rPr lang="de-DE" sz="1600" dirty="0"/>
              <a:t>. </a:t>
            </a:r>
          </a:p>
          <a:p>
            <a:r>
              <a:rPr lang="de-DE" sz="1600" dirty="0"/>
              <a:t>Maier, H. (1975). Vom Sachrechnen zur sachbezogenen Mathematik. In: Pädagogische Beiträge,   27, S. 474-480. </a:t>
            </a:r>
          </a:p>
          <a:p>
            <a:r>
              <a:rPr lang="de-DE" sz="1600" dirty="0"/>
              <a:t>Maier, H. &amp; Schubert, A. (1978). Sachrechnen: empirische Befunde, didaktische Analysen, methodische Anregungen. München: </a:t>
            </a:r>
            <a:r>
              <a:rPr lang="de-DE" sz="1600" dirty="0" err="1"/>
              <a:t>Ehrenwirth</a:t>
            </a:r>
            <a:r>
              <a:rPr lang="de-DE" sz="1600" dirty="0"/>
              <a:t> </a:t>
            </a:r>
          </a:p>
          <a:p>
            <a:r>
              <a:rPr lang="de-DE" sz="1600" dirty="0"/>
              <a:t>Naudersch, H. (1994). Sachrechnen in der Grundschule. München: </a:t>
            </a:r>
            <a:r>
              <a:rPr lang="de-DE" sz="1600" dirty="0" err="1"/>
              <a:t>Oldenbourg</a:t>
            </a:r>
            <a:r>
              <a:rPr lang="de-DE" sz="1600" dirty="0"/>
              <a:t>. </a:t>
            </a:r>
          </a:p>
          <a:p>
            <a:r>
              <a:rPr lang="de-DE" sz="1600" dirty="0"/>
              <a:t>Radatz, H. &amp; Schipper, W. (1983). Handbuch für den Mathematikunterricht an Grundschulen. Braunschweig: Schroedel.</a:t>
            </a:r>
          </a:p>
          <a:p>
            <a:endParaRPr lang="de-DE" sz="1600" dirty="0"/>
          </a:p>
          <a:p>
            <a:pPr marL="0" indent="0">
              <a:buNone/>
            </a:pPr>
            <a:endParaRPr lang="de-DE" sz="1200" dirty="0"/>
          </a:p>
          <a:p>
            <a:pPr marL="0" indent="0">
              <a:buNone/>
            </a:pPr>
            <a:endParaRPr lang="de-DE" sz="1600"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el 1"/>
          <p:cNvSpPr>
            <a:spLocks noGrp="1"/>
          </p:cNvSpPr>
          <p:nvPr>
            <p:ph type="title"/>
          </p:nvPr>
        </p:nvSpPr>
        <p:spPr/>
        <p:txBody>
          <a:bodyPr>
            <a:normAutofit fontScale="90000"/>
          </a:bodyPr>
          <a:lstStyle/>
          <a:p>
            <a:r>
              <a:rPr lang="de-DE" sz="2800" dirty="0">
                <a:latin typeface="Calibri" pitchFamily="34" charset="0"/>
                <a:cs typeface="Calibri" pitchFamily="34" charset="0"/>
              </a:rPr>
              <a:t>Zum Nachlesen … Anregungen</a:t>
            </a:r>
          </a:p>
        </p:txBody>
      </p:sp>
      <p:sp>
        <p:nvSpPr>
          <p:cNvPr id="7" name="Inhaltsplatzhalter 6"/>
          <p:cNvSpPr>
            <a:spLocks noGrp="1"/>
          </p:cNvSpPr>
          <p:nvPr>
            <p:ph idx="1"/>
          </p:nvPr>
        </p:nvSpPr>
        <p:spPr>
          <a:xfrm>
            <a:off x="359532" y="1196752"/>
            <a:ext cx="8352928" cy="5328592"/>
          </a:xfrm>
        </p:spPr>
        <p:txBody>
          <a:bodyPr/>
          <a:lstStyle/>
          <a:p>
            <a:r>
              <a:rPr lang="de-DE" sz="1600" dirty="0"/>
              <a:t>Rasch, R. (2003). 42 Denk- und Sachaufgaben. Wie Kinder mathematische Aufgaben lösen und diskutieren. Seelze: Friedrich/Kallmeyer </a:t>
            </a:r>
          </a:p>
          <a:p>
            <a:r>
              <a:rPr lang="de-DE" sz="1600" dirty="0"/>
              <a:t>Rink, R. (2017). Die Ameise im Quadrat – Lernprozesse beim Sachrechnen begleiten. In: Die Grundschulzeitschrift 31/305</a:t>
            </a:r>
          </a:p>
          <a:p>
            <a:r>
              <a:rPr lang="de-DE" sz="1600" dirty="0"/>
              <a:t>Rink, R. &amp; Lemensiek, A. (2017). Springst du so weit wie ein Floh? – Gemeinsam Sachrechnen mit Längen. In: Veber, M.; Berlinger, N.; Benölken, R.: Alle zusammen! Und jeder wie er will! – Offene, substanzielle Problemfelder als Gestaltungsbaustein für inklusiven Mathematikunterricht.</a:t>
            </a:r>
          </a:p>
          <a:p>
            <a:r>
              <a:rPr lang="de-DE" sz="1600" dirty="0"/>
              <a:t>Rink, R. (Hrsg.) (2015). Von guten Aufgaben bis Skizzen zeichnen. Zum Sachrechnen im Mathematikunterricht der Grundschule. Hohengehren: Schneider.</a:t>
            </a:r>
          </a:p>
          <a:p>
            <a:r>
              <a:rPr lang="de-DE" sz="1600" dirty="0"/>
              <a:t>Schipper, W. (2009). Handbuch für den Mathematikunterricht an der Grundschule. Braunschweig: Schroedel. </a:t>
            </a:r>
          </a:p>
          <a:p>
            <a:r>
              <a:rPr lang="de-DE" sz="1600" dirty="0"/>
              <a:t>Spiegel, H.; </a:t>
            </a:r>
            <a:r>
              <a:rPr lang="de-DE" sz="1600" dirty="0" err="1"/>
              <a:t>Bennemann</a:t>
            </a:r>
            <a:r>
              <a:rPr lang="de-DE" sz="1600" dirty="0"/>
              <a:t>, D. &amp; </a:t>
            </a:r>
            <a:r>
              <a:rPr lang="de-DE" sz="1600" dirty="0" err="1"/>
              <a:t>Wennig</a:t>
            </a:r>
            <a:r>
              <a:rPr lang="de-DE" sz="1600" dirty="0"/>
              <a:t>, A. (2006). Wir verbrauchen zu viel Wasser. In: Die Grundschulzeitschrift, 42, S. 11-13 u. S. 60-63.</a:t>
            </a:r>
          </a:p>
          <a:p>
            <a:r>
              <a:rPr lang="de-DE" sz="1600" dirty="0" err="1"/>
              <a:t>Strehl</a:t>
            </a:r>
            <a:r>
              <a:rPr lang="de-DE" sz="1600" dirty="0"/>
              <a:t>, R. (1979). Grundprobleme des Sachrechnens. Herder.</a:t>
            </a:r>
          </a:p>
          <a:p>
            <a:r>
              <a:rPr lang="de-DE" sz="1600" dirty="0"/>
              <a:t>Winter, H. (2003): Sachrechnen in der Grundschule. Berlin: Cornelsen.</a:t>
            </a:r>
            <a:endParaRPr lang="de-DE" sz="1200" dirty="0"/>
          </a:p>
          <a:p>
            <a:pPr marL="0" indent="0">
              <a:buNone/>
            </a:pPr>
            <a:endParaRPr lang="de-DE" sz="1600" dirty="0"/>
          </a:p>
        </p:txBody>
      </p:sp>
    </p:spTree>
    <p:extLst>
      <p:ext uri="{BB962C8B-B14F-4D97-AF65-F5344CB8AC3E}">
        <p14:creationId xmlns:p14="http://schemas.microsoft.com/office/powerpoint/2010/main" val="125578785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5696" y="764704"/>
            <a:ext cx="5077168" cy="5077168"/>
          </a:xfrm>
          <a:prstGeom prst="rect">
            <a:avLst/>
          </a:prstGeom>
        </p:spPr>
      </p:pic>
      <p:sp>
        <p:nvSpPr>
          <p:cNvPr id="8" name="Rechteck 7"/>
          <p:cNvSpPr/>
          <p:nvPr/>
        </p:nvSpPr>
        <p:spPr>
          <a:xfrm>
            <a:off x="4519879" y="5877272"/>
            <a:ext cx="4221027" cy="400110"/>
          </a:xfrm>
          <a:prstGeom prst="rect">
            <a:avLst/>
          </a:prstGeom>
        </p:spPr>
        <p:txBody>
          <a:bodyPr wrap="non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rawpixel</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latin typeface="Calibri" pitchFamily="34" charset="0"/>
                <a:cs typeface="Calibri" pitchFamily="34" charset="0"/>
              </a:rPr>
              <a:t>MOODLE…</a:t>
            </a:r>
            <a:endParaRPr lang="de-DE" dirty="0"/>
          </a:p>
        </p:txBody>
      </p:sp>
      <p:pic>
        <p:nvPicPr>
          <p:cNvPr id="3" name="Bild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341912"/>
            <a:ext cx="4584337" cy="2880000"/>
          </a:xfrm>
          <a:prstGeom prst="rect">
            <a:avLst/>
          </a:prstGeom>
        </p:spPr>
      </p:pic>
      <p:sp>
        <p:nvSpPr>
          <p:cNvPr id="9" name="Rechteck 8"/>
          <p:cNvSpPr/>
          <p:nvPr/>
        </p:nvSpPr>
        <p:spPr>
          <a:xfrm>
            <a:off x="218289" y="4221088"/>
            <a:ext cx="4324400" cy="400110"/>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a:t>
            </a:r>
            <a:r>
              <a:rPr lang="de-DE" sz="1000" dirty="0" err="1">
                <a:latin typeface="Calibri" pitchFamily="34" charset="0"/>
                <a:cs typeface="Calibri" pitchFamily="34" charset="0"/>
              </a:rPr>
              <a:t>ribkhan</a:t>
            </a:r>
            <a:r>
              <a:rPr lang="de-DE" sz="1000" dirty="0">
                <a:latin typeface="Calibri" pitchFamily="34" charset="0"/>
                <a:cs typeface="Calibri" pitchFamily="34" charset="0"/>
              </a:rPr>
              <a:t>, </a:t>
            </a:r>
            <a:r>
              <a:rPr lang="de-DE" sz="1000" u="sng" dirty="0" err="1">
                <a:solidFill>
                  <a:srgbClr val="327A86"/>
                </a:solidFill>
                <a:latin typeface="Calibri" pitchFamily="34" charset="0"/>
                <a:cs typeface="Calibri" pitchFamily="34" charset="0"/>
              </a:rPr>
              <a:t>pixabay.com</a:t>
            </a:r>
            <a:r>
              <a:rPr lang="de-DE" sz="1000" u="sng" dirty="0">
                <a:solidFill>
                  <a:srgbClr val="327A86"/>
                </a:solidFill>
                <a:latin typeface="Calibri" pitchFamily="34" charset="0"/>
                <a:cs typeface="Calibri" pitchFamily="34" charset="0"/>
              </a:rPr>
              <a:t>/en/graphic-background-sign-symbol-3625725/</a:t>
            </a:r>
            <a:br>
              <a:rPr lang="de-DE" sz="1000" u="sng" dirty="0">
                <a:solidFill>
                  <a:srgbClr val="327A86"/>
                </a:solidFill>
                <a:latin typeface="Calibri" pitchFamily="34" charset="0"/>
                <a:cs typeface="Calibri" pitchFamily="34" charset="0"/>
              </a:rPr>
            </a:br>
            <a:r>
              <a:rPr lang="de-DE" sz="1000" dirty="0">
                <a:latin typeface="Calibri" pitchFamily="34" charset="0"/>
                <a:cs typeface="Calibri" pitchFamily="34" charset="0"/>
              </a:rPr>
              <a:t>CC0-Lizenz</a:t>
            </a:r>
          </a:p>
        </p:txBody>
      </p:sp>
      <p:pic>
        <p:nvPicPr>
          <p:cNvPr id="4" name="Bild 3"/>
          <p:cNvPicPr>
            <a:picLocks noChangeAspect="1"/>
          </p:cNvPicPr>
          <p:nvPr/>
        </p:nvPicPr>
        <p:blipFill rotWithShape="1">
          <a:blip r:embed="rId4">
            <a:extLst>
              <a:ext uri="{28A0092B-C50C-407E-A947-70E740481C1C}">
                <a14:useLocalDpi xmlns:a14="http://schemas.microsoft.com/office/drawing/2010/main" val="0"/>
              </a:ext>
            </a:extLst>
          </a:blip>
          <a:srcRect r="10467"/>
          <a:stretch/>
        </p:blipFill>
        <p:spPr>
          <a:xfrm>
            <a:off x="-36512" y="1341912"/>
            <a:ext cx="4605402" cy="2880000"/>
          </a:xfrm>
          <a:prstGeom prst="rect">
            <a:avLst/>
          </a:prstGeom>
        </p:spPr>
      </p:pic>
      <p:sp>
        <p:nvSpPr>
          <p:cNvPr id="11" name="Rechteck 10"/>
          <p:cNvSpPr/>
          <p:nvPr/>
        </p:nvSpPr>
        <p:spPr>
          <a:xfrm>
            <a:off x="4814912" y="4221912"/>
            <a:ext cx="4324400" cy="246221"/>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Arial" charset="0"/>
                <a:ea typeface="MS PGothic" pitchFamily="34" charset="-128"/>
                <a:cs typeface="+mn-cs"/>
              </a:defRPr>
            </a:lvl1pPr>
            <a:lvl2pPr marL="457200" algn="l" rtl="0" fontAlgn="base">
              <a:spcBef>
                <a:spcPct val="0"/>
              </a:spcBef>
              <a:spcAft>
                <a:spcPct val="0"/>
              </a:spcAft>
              <a:defRPr sz="2400" kern="1200">
                <a:solidFill>
                  <a:schemeClr val="tx1"/>
                </a:solidFill>
                <a:latin typeface="Arial" charset="0"/>
                <a:ea typeface="MS PGothic" pitchFamily="34" charset="-128"/>
                <a:cs typeface="+mn-cs"/>
              </a:defRPr>
            </a:lvl2pPr>
            <a:lvl3pPr marL="914400" algn="l" rtl="0" fontAlgn="base">
              <a:spcBef>
                <a:spcPct val="0"/>
              </a:spcBef>
              <a:spcAft>
                <a:spcPct val="0"/>
              </a:spcAft>
              <a:defRPr sz="2400" kern="1200">
                <a:solidFill>
                  <a:schemeClr val="tx1"/>
                </a:solidFill>
                <a:latin typeface="Arial" charset="0"/>
                <a:ea typeface="MS PGothic" pitchFamily="34" charset="-128"/>
                <a:cs typeface="+mn-cs"/>
              </a:defRPr>
            </a:lvl3pPr>
            <a:lvl4pPr marL="1371600" algn="l" rtl="0" fontAlgn="base">
              <a:spcBef>
                <a:spcPct val="0"/>
              </a:spcBef>
              <a:spcAft>
                <a:spcPct val="0"/>
              </a:spcAft>
              <a:defRPr sz="2400" kern="1200">
                <a:solidFill>
                  <a:schemeClr val="tx1"/>
                </a:solidFill>
                <a:latin typeface="Arial" charset="0"/>
                <a:ea typeface="MS PGothic" pitchFamily="34" charset="-128"/>
                <a:cs typeface="+mn-cs"/>
              </a:defRPr>
            </a:lvl4pPr>
            <a:lvl5pPr marL="1828800" algn="l" rtl="0" fontAlgn="base">
              <a:spcBef>
                <a:spcPct val="0"/>
              </a:spcBef>
              <a:spcAft>
                <a:spcPct val="0"/>
              </a:spcAft>
              <a:defRPr sz="2400" kern="1200">
                <a:solidFill>
                  <a:schemeClr val="tx1"/>
                </a:solidFill>
                <a:latin typeface="Arial" charset="0"/>
                <a:ea typeface="MS PGothic" pitchFamily="34" charset="-128"/>
                <a:cs typeface="+mn-cs"/>
              </a:defRPr>
            </a:lvl5pPr>
            <a:lvl6pPr marL="2286000" algn="l" defTabSz="914400" rtl="0" eaLnBrk="1" latinLnBrk="0" hangingPunct="1">
              <a:defRPr sz="2400" kern="1200">
                <a:solidFill>
                  <a:schemeClr val="tx1"/>
                </a:solidFill>
                <a:latin typeface="Arial" charset="0"/>
                <a:ea typeface="MS PGothic" pitchFamily="34" charset="-128"/>
                <a:cs typeface="+mn-cs"/>
              </a:defRPr>
            </a:lvl6pPr>
            <a:lvl7pPr marL="2743200" algn="l" defTabSz="914400" rtl="0" eaLnBrk="1" latinLnBrk="0" hangingPunct="1">
              <a:defRPr sz="2400" kern="1200">
                <a:solidFill>
                  <a:schemeClr val="tx1"/>
                </a:solidFill>
                <a:latin typeface="Arial" charset="0"/>
                <a:ea typeface="MS PGothic" pitchFamily="34" charset="-128"/>
                <a:cs typeface="+mn-cs"/>
              </a:defRPr>
            </a:lvl7pPr>
            <a:lvl8pPr marL="3200400" algn="l" defTabSz="914400" rtl="0" eaLnBrk="1" latinLnBrk="0" hangingPunct="1">
              <a:defRPr sz="2400" kern="1200">
                <a:solidFill>
                  <a:schemeClr val="tx1"/>
                </a:solidFill>
                <a:latin typeface="Arial" charset="0"/>
                <a:ea typeface="MS PGothic" pitchFamily="34" charset="-128"/>
                <a:cs typeface="+mn-cs"/>
              </a:defRPr>
            </a:lvl8pPr>
            <a:lvl9pPr marL="3657600" algn="l" defTabSz="914400" rtl="0" eaLnBrk="1" latinLnBrk="0" hangingPunct="1">
              <a:defRPr sz="2400" kern="1200">
                <a:solidFill>
                  <a:schemeClr val="tx1"/>
                </a:solidFill>
                <a:latin typeface="Arial" charset="0"/>
                <a:ea typeface="MS PGothic" pitchFamily="34" charset="-128"/>
                <a:cs typeface="+mn-cs"/>
              </a:defRPr>
            </a:lvl9pPr>
          </a:lstStyle>
          <a:p>
            <a:pPr algn="r"/>
            <a:r>
              <a:rPr lang="de-DE" sz="1000" dirty="0">
                <a:latin typeface="Calibri" pitchFamily="34" charset="0"/>
                <a:cs typeface="Calibri" pitchFamily="34" charset="0"/>
              </a:rPr>
              <a:t>Quelle: Kay </a:t>
            </a:r>
            <a:r>
              <a:rPr lang="de-DE" sz="1000" dirty="0" err="1">
                <a:latin typeface="Calibri" pitchFamily="34" charset="0"/>
                <a:cs typeface="Calibri" pitchFamily="34" charset="0"/>
              </a:rPr>
              <a:t>Herschelmann</a:t>
            </a:r>
            <a:r>
              <a:rPr lang="de-DE" sz="1000" dirty="0">
                <a:latin typeface="Calibri" pitchFamily="34" charset="0"/>
                <a:cs typeface="Calibri" pitchFamily="34" charset="0"/>
              </a:rPr>
              <a:t> für das DZLM</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2123728" y="1556792"/>
            <a:ext cx="184731" cy="400110"/>
          </a:xfrm>
          <a:prstGeom prst="rect">
            <a:avLst/>
          </a:prstGeom>
          <a:noFill/>
        </p:spPr>
        <p:txBody>
          <a:bodyPr wrap="none" rtlCol="0">
            <a:spAutoFit/>
          </a:bodyPr>
          <a:lstStyle/>
          <a:p>
            <a:endParaRPr lang="de-DE" sz="2000" dirty="0">
              <a:latin typeface="Calibri" panose="020F0502020204030204" pitchFamily="34" charset="0"/>
            </a:endParaRPr>
          </a:p>
        </p:txBody>
      </p:sp>
      <p:sp>
        <p:nvSpPr>
          <p:cNvPr id="3" name="Textfeld 2"/>
          <p:cNvSpPr txBox="1"/>
          <p:nvPr/>
        </p:nvSpPr>
        <p:spPr>
          <a:xfrm flipH="1">
            <a:off x="755576" y="2636912"/>
            <a:ext cx="7704856" cy="646331"/>
          </a:xfrm>
          <a:prstGeom prst="rect">
            <a:avLst/>
          </a:prstGeom>
          <a:noFill/>
        </p:spPr>
        <p:txBody>
          <a:bodyPr wrap="square" rtlCol="0">
            <a:spAutoFit/>
          </a:bodyPr>
          <a:lstStyle/>
          <a:p>
            <a:r>
              <a:rPr lang="de-DE" sz="3600" b="1" dirty="0">
                <a:solidFill>
                  <a:srgbClr val="327A86"/>
                </a:solidFill>
                <a:latin typeface="Calibri" panose="020F0502020204030204" pitchFamily="34" charset="0"/>
              </a:rPr>
              <a:t>Vielen Dank für Ihre Aufmerksamkeit!</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a:t>Anmerkungen</a:t>
            </a:r>
          </a:p>
        </p:txBody>
      </p:sp>
      <p:sp>
        <p:nvSpPr>
          <p:cNvPr id="3" name="Rechteck 2"/>
          <p:cNvSpPr/>
          <p:nvPr/>
        </p:nvSpPr>
        <p:spPr>
          <a:xfrm>
            <a:off x="323528" y="1146805"/>
            <a:ext cx="7416824" cy="4370427"/>
          </a:xfrm>
          <a:prstGeom prst="rect">
            <a:avLst/>
          </a:prstGeom>
        </p:spPr>
        <p:txBody>
          <a:bodyPr wrap="square">
            <a:spAutoFit/>
          </a:bodyPr>
          <a:lstStyle/>
          <a:p>
            <a:pPr algn="just"/>
            <a:r>
              <a:rPr lang="de-DE" altLang="de-DE" sz="2000" dirty="0">
                <a:latin typeface="Calibri" pitchFamily="34" charset="0"/>
                <a:cs typeface="Calibri" pitchFamily="34" charset="0"/>
              </a:rPr>
              <a:t>Um die Teilnehmenden in das Thema einzuführen und Problembereiche aufzuzeigen, werden sie aufgefordert, sich zunächst mit Aufgabenvarianten und einem Lösungsansatz einer Schülerin auseinanderzusetzen.  </a:t>
            </a:r>
          </a:p>
          <a:p>
            <a:pPr algn="just"/>
            <a:endParaRPr lang="de-DE" altLang="de-DE" sz="2000" dirty="0">
              <a:latin typeface="Calibri" pitchFamily="34" charset="0"/>
              <a:cs typeface="Calibri" pitchFamily="34" charset="0"/>
            </a:endParaRPr>
          </a:p>
          <a:p>
            <a:pPr algn="just"/>
            <a:r>
              <a:rPr lang="de-DE" altLang="de-DE" sz="2000" dirty="0">
                <a:latin typeface="Calibri" pitchFamily="34" charset="0"/>
                <a:cs typeface="Calibri" pitchFamily="34" charset="0"/>
              </a:rPr>
              <a:t>Der Austausch mit den Teilnehmenden dazu bildet die Brücke für die Begründung der thematischen Schwerpunkte des Moduls.</a:t>
            </a:r>
          </a:p>
          <a:p>
            <a:pPr algn="just"/>
            <a:endParaRPr lang="de-DE" altLang="de-DE" sz="2000" dirty="0">
              <a:latin typeface="Calibri" pitchFamily="34" charset="0"/>
              <a:cs typeface="Calibri" pitchFamily="34" charset="0"/>
            </a:endParaRPr>
          </a:p>
          <a:p>
            <a:pPr algn="just"/>
            <a:r>
              <a:rPr lang="de-DE" altLang="de-DE" sz="2000" dirty="0">
                <a:latin typeface="Calibri" pitchFamily="34" charset="0"/>
                <a:cs typeface="Calibri" pitchFamily="34" charset="0"/>
              </a:rPr>
              <a:t>Die Kursleitung gibt eine Übersicht über das Modul und die Struktur der Veranstaltung. Es hat sich bewährt, die einzelnen Themen der Veranstaltungen und der Praxisphasen mit einer Themenleine (s. Material), die den ganzen Kurs über den Teilnehmenden präsent ist, zu veranschaulichen.</a:t>
            </a:r>
          </a:p>
          <a:p>
            <a:pPr algn="just"/>
            <a:endParaRPr lang="de-DE" altLang="de-DE" sz="1800" dirty="0">
              <a:latin typeface="Calibri" pitchFamily="34" charset="0"/>
              <a:cs typeface="Calibri" pitchFamily="34"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Inhaltsplatzhalter 4"/>
          <p:cNvSpPr>
            <a:spLocks noGrp="1"/>
          </p:cNvSpPr>
          <p:nvPr>
            <p:ph idx="17"/>
          </p:nvPr>
        </p:nvSpPr>
        <p:spPr/>
        <p:txBody>
          <a:bodyPr/>
          <a:lstStyle/>
          <a:p>
            <a:r>
              <a:rPr lang="de-DE" altLang="de-DE" b="1" dirty="0">
                <a:latin typeface="Calibri" pitchFamily="34" charset="0"/>
                <a:cs typeface="Calibri" pitchFamily="34" charset="0"/>
              </a:rPr>
              <a:t>Erwartungen der Teilnehmer*innen erheben</a:t>
            </a:r>
          </a:p>
          <a:p>
            <a:endParaRPr lang="de-DE" dirty="0"/>
          </a:p>
        </p:txBody>
      </p:sp>
      <p:sp>
        <p:nvSpPr>
          <p:cNvPr id="2" name="Titel 1"/>
          <p:cNvSpPr>
            <a:spLocks noGrp="1"/>
          </p:cNvSpPr>
          <p:nvPr>
            <p:ph type="title"/>
          </p:nvPr>
        </p:nvSpPr>
        <p:spPr/>
        <p:txBody>
          <a:bodyPr>
            <a:normAutofit fontScale="90000"/>
          </a:bodyPr>
          <a:lstStyle/>
          <a:p>
            <a:r>
              <a:rPr lang="de-DE" dirty="0"/>
              <a:t>Anmerkungen</a:t>
            </a:r>
          </a:p>
        </p:txBody>
      </p:sp>
      <p:sp>
        <p:nvSpPr>
          <p:cNvPr id="3" name="Inhaltsplatzhalter 2"/>
          <p:cNvSpPr>
            <a:spLocks noGrp="1"/>
          </p:cNvSpPr>
          <p:nvPr>
            <p:ph idx="1"/>
          </p:nvPr>
        </p:nvSpPr>
        <p:spPr>
          <a:xfrm>
            <a:off x="323528" y="1514224"/>
            <a:ext cx="8280920" cy="5011120"/>
          </a:xfrm>
        </p:spPr>
        <p:txBody>
          <a:bodyPr/>
          <a:lstStyle/>
          <a:p>
            <a:r>
              <a:rPr lang="de-DE" altLang="de-DE" dirty="0">
                <a:latin typeface="Calibri" pitchFamily="34" charset="0"/>
                <a:cs typeface="Calibri" pitchFamily="34" charset="0"/>
              </a:rPr>
              <a:t>Die Erwartungen sollen in Stichworten auf Kärtchen notiert und ausgehängt werden. Diese Kärtchen sollten, ebenso wie die </a:t>
            </a:r>
            <a:r>
              <a:rPr lang="de-DE" altLang="de-DE" b="1" dirty="0">
                <a:latin typeface="Calibri" pitchFamily="34" charset="0"/>
                <a:cs typeface="Calibri" pitchFamily="34" charset="0"/>
              </a:rPr>
              <a:t>Themenleine </a:t>
            </a:r>
            <a:r>
              <a:rPr lang="de-DE" altLang="de-DE" dirty="0">
                <a:latin typeface="Calibri" pitchFamily="34" charset="0"/>
                <a:cs typeface="Calibri" pitchFamily="34" charset="0"/>
              </a:rPr>
              <a:t>(s. Materialordner), alle vier Präsenztage über für alle Teilnehmenden sichtbar sein. </a:t>
            </a:r>
          </a:p>
          <a:p>
            <a:r>
              <a:rPr lang="de-DE" altLang="de-DE" dirty="0">
                <a:latin typeface="Calibri" pitchFamily="34" charset="0"/>
                <a:cs typeface="Calibri" pitchFamily="34" charset="0"/>
              </a:rPr>
              <a:t>Während der Veranstaltungen kann bei Gelegenheit darauf verwiesen und dadurch deutlich gemacht werden, dass man versucht, die Vorstellungen und Erwartungen der Teilnehmer zu erfüllen. </a:t>
            </a:r>
          </a:p>
          <a:p>
            <a:r>
              <a:rPr lang="de-DE" altLang="de-DE" dirty="0">
                <a:latin typeface="Calibri" pitchFamily="34" charset="0"/>
                <a:cs typeface="Calibri" pitchFamily="34" charset="0"/>
              </a:rPr>
              <a:t>Sie dienen zudem der Abschlussreflexion am Ende des Kurses.</a:t>
            </a:r>
          </a:p>
          <a:p>
            <a:pPr marL="0" indent="0">
              <a:buNone/>
            </a:pPr>
            <a:endParaRPr lang="de-DE"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p:cNvSpPr/>
          <p:nvPr/>
        </p:nvSpPr>
        <p:spPr bwMode="auto">
          <a:xfrm>
            <a:off x="-324544" y="4425064"/>
            <a:ext cx="8279755" cy="2232248"/>
          </a:xfrm>
          <a:prstGeom prst="rect">
            <a:avLst/>
          </a:prstGeom>
          <a:solidFill>
            <a:schemeClr val="accent1">
              <a:alpha val="2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sz="2000" err="1">
              <a:solidFill>
                <a:schemeClr val="accent2"/>
              </a:solidFill>
              <a:latin typeface="Calibri" panose="020F0502020204030204" pitchFamily="34" charset="0"/>
            </a:endParaRPr>
          </a:p>
        </p:txBody>
      </p:sp>
      <p:sp>
        <p:nvSpPr>
          <p:cNvPr id="9217" name="Textfeld 1"/>
          <p:cNvSpPr txBox="1">
            <a:spLocks noChangeArrowheads="1"/>
          </p:cNvSpPr>
          <p:nvPr/>
        </p:nvSpPr>
        <p:spPr bwMode="auto">
          <a:xfrm>
            <a:off x="325065" y="980728"/>
            <a:ext cx="8207375" cy="295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eaLnBrk="1" hangingPunct="1">
              <a:spcBef>
                <a:spcPct val="50000"/>
              </a:spcBef>
            </a:pPr>
            <a:r>
              <a:rPr lang="de-DE" altLang="de-DE" dirty="0">
                <a:latin typeface="Calibri" pitchFamily="34" charset="0"/>
                <a:cs typeface="Calibri" pitchFamily="34" charset="0"/>
              </a:rPr>
              <a:t>Zwei Sachaufgaben!?</a:t>
            </a:r>
          </a:p>
          <a:p>
            <a:pPr eaLnBrk="1" hangingPunct="1">
              <a:spcBef>
                <a:spcPct val="50000"/>
              </a:spcBef>
            </a:pPr>
            <a:endParaRPr lang="de-DE" altLang="de-DE" dirty="0"/>
          </a:p>
          <a:p>
            <a:pPr eaLnBrk="1" hangingPunct="1">
              <a:spcBef>
                <a:spcPct val="50000"/>
              </a:spcBef>
            </a:pPr>
            <a:endParaRPr lang="de-DE" altLang="de-DE" dirty="0"/>
          </a:p>
          <a:p>
            <a:pPr eaLnBrk="1" hangingPunct="1">
              <a:spcBef>
                <a:spcPct val="50000"/>
              </a:spcBef>
            </a:pPr>
            <a:endParaRPr lang="de-DE" altLang="de-DE" dirty="0"/>
          </a:p>
        </p:txBody>
      </p:sp>
      <p:graphicFrame>
        <p:nvGraphicFramePr>
          <p:cNvPr id="2" name="Tabelle 1"/>
          <p:cNvGraphicFramePr>
            <a:graphicFrameLocks noGrp="1"/>
          </p:cNvGraphicFramePr>
          <p:nvPr>
            <p:extLst>
              <p:ext uri="{D42A27DB-BD31-4B8C-83A1-F6EECF244321}">
                <p14:modId xmlns:p14="http://schemas.microsoft.com/office/powerpoint/2010/main" val="2088507554"/>
              </p:ext>
            </p:extLst>
          </p:nvPr>
        </p:nvGraphicFramePr>
        <p:xfrm>
          <a:off x="397073" y="1628800"/>
          <a:ext cx="8207375" cy="2313442"/>
        </p:xfrm>
        <a:graphic>
          <a:graphicData uri="http://schemas.openxmlformats.org/drawingml/2006/table">
            <a:tbl>
              <a:tblPr/>
              <a:tblGrid>
                <a:gridCol w="4103687">
                  <a:extLst>
                    <a:ext uri="{9D8B030D-6E8A-4147-A177-3AD203B41FA5}">
                      <a16:colId xmlns:a16="http://schemas.microsoft.com/office/drawing/2014/main" val="20000"/>
                    </a:ext>
                  </a:extLst>
                </a:gridCol>
                <a:gridCol w="4103688">
                  <a:extLst>
                    <a:ext uri="{9D8B030D-6E8A-4147-A177-3AD203B41FA5}">
                      <a16:colId xmlns:a16="http://schemas.microsoft.com/office/drawing/2014/main" val="20001"/>
                    </a:ext>
                  </a:extLst>
                </a:gridCol>
              </a:tblGrid>
              <a:tr h="576064">
                <a:tc>
                  <a:txBody>
                    <a:bodyPr/>
                    <a:lstStyle>
                      <a:lvl1pPr defTabSz="381000">
                        <a:spcBef>
                          <a:spcPct val="20000"/>
                        </a:spcBef>
                        <a:buFont typeface="Arial" charset="0"/>
                        <a:defRPr sz="1900">
                          <a:solidFill>
                            <a:srgbClr val="00376C"/>
                          </a:solidFill>
                          <a:latin typeface="Verdana" charset="0"/>
                          <a:ea typeface="ＭＳ Ｐゴシック" charset="-128"/>
                        </a:defRPr>
                      </a:lvl1pPr>
                      <a:lvl2pPr marL="742950" indent="-285750" defTabSz="381000">
                        <a:spcBef>
                          <a:spcPct val="20000"/>
                        </a:spcBef>
                        <a:buFont typeface="Arial" charset="0"/>
                        <a:defRPr sz="1500">
                          <a:solidFill>
                            <a:srgbClr val="00376C"/>
                          </a:solidFill>
                          <a:latin typeface="Verdana" charset="0"/>
                          <a:ea typeface="ＭＳ Ｐゴシック" charset="-128"/>
                        </a:defRPr>
                      </a:lvl2pPr>
                      <a:lvl3pPr marL="1143000" indent="-228600" defTabSz="381000">
                        <a:spcBef>
                          <a:spcPct val="20000"/>
                        </a:spcBef>
                        <a:buFont typeface="Arial" charset="0"/>
                        <a:defRPr sz="1500">
                          <a:solidFill>
                            <a:srgbClr val="00376C"/>
                          </a:solidFill>
                          <a:latin typeface="Verdana" charset="0"/>
                          <a:ea typeface="ＭＳ Ｐゴシック" charset="-128"/>
                        </a:defRPr>
                      </a:lvl3pPr>
                      <a:lvl4pPr marL="1600200" indent="-228600" defTabSz="381000">
                        <a:spcBef>
                          <a:spcPct val="20000"/>
                        </a:spcBef>
                        <a:buFont typeface="Arial" charset="0"/>
                        <a:defRPr sz="1500">
                          <a:solidFill>
                            <a:srgbClr val="00376C"/>
                          </a:solidFill>
                          <a:latin typeface="Verdana" charset="0"/>
                          <a:ea typeface="ＭＳ Ｐゴシック" charset="-128"/>
                        </a:defRPr>
                      </a:lvl4pPr>
                      <a:lvl5pPr marL="2057400" indent="-228600" defTabSz="381000">
                        <a:spcBef>
                          <a:spcPct val="20000"/>
                        </a:spcBef>
                        <a:buFont typeface="Arial" charset="0"/>
                        <a:defRPr sz="1500">
                          <a:solidFill>
                            <a:srgbClr val="00376C"/>
                          </a:solidFill>
                          <a:latin typeface="Verdana" charset="0"/>
                          <a:ea typeface="ＭＳ Ｐゴシック" charset="-128"/>
                        </a:defRPr>
                      </a:lvl5pPr>
                      <a:lvl6pPr marL="25146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6pPr>
                      <a:lvl7pPr marL="29718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7pPr>
                      <a:lvl8pPr marL="34290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8pPr>
                      <a:lvl9pPr marL="38862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9pPr>
                    </a:lstStyle>
                    <a:p>
                      <a:pPr marL="0" marR="0" lvl="0" indent="0" algn="l" defTabSz="381000" rtl="0" eaLnBrk="1" fontAlgn="base" latinLnBrk="0" hangingPunct="1">
                        <a:lnSpc>
                          <a:spcPct val="100000"/>
                        </a:lnSpc>
                        <a:spcBef>
                          <a:spcPct val="0"/>
                        </a:spcBef>
                        <a:spcAft>
                          <a:spcPct val="0"/>
                        </a:spcAft>
                        <a:buClrTx/>
                        <a:buSzTx/>
                        <a:buFontTx/>
                        <a:buNone/>
                        <a:tabLst/>
                      </a:pPr>
                      <a:r>
                        <a:rPr kumimoji="0" lang="de-DE" altLang="x-none" sz="1800" b="1" i="0" u="none" strike="noStrike" cap="none" normalizeH="0" baseline="0" dirty="0">
                          <a:ln>
                            <a:noFill/>
                          </a:ln>
                          <a:solidFill>
                            <a:srgbClr val="FFFFFF"/>
                          </a:solidFill>
                          <a:effectLst/>
                          <a:latin typeface="Calibri" pitchFamily="34" charset="0"/>
                          <a:ea typeface="ＭＳ Ｐゴシック" charset="-128"/>
                          <a:cs typeface="Calibri" pitchFamily="34" charset="0"/>
                        </a:rPr>
                        <a:t>Variante A</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381000">
                        <a:spcBef>
                          <a:spcPct val="20000"/>
                        </a:spcBef>
                        <a:buFont typeface="Arial" charset="0"/>
                        <a:defRPr sz="1900">
                          <a:solidFill>
                            <a:srgbClr val="00376C"/>
                          </a:solidFill>
                          <a:latin typeface="Verdana" charset="0"/>
                          <a:ea typeface="ＭＳ Ｐゴシック" charset="-128"/>
                        </a:defRPr>
                      </a:lvl1pPr>
                      <a:lvl2pPr marL="742950" indent="-285750" defTabSz="381000">
                        <a:spcBef>
                          <a:spcPct val="20000"/>
                        </a:spcBef>
                        <a:buFont typeface="Arial" charset="0"/>
                        <a:defRPr sz="1500">
                          <a:solidFill>
                            <a:srgbClr val="00376C"/>
                          </a:solidFill>
                          <a:latin typeface="Verdana" charset="0"/>
                          <a:ea typeface="ＭＳ Ｐゴシック" charset="-128"/>
                        </a:defRPr>
                      </a:lvl2pPr>
                      <a:lvl3pPr marL="1143000" indent="-228600" defTabSz="381000">
                        <a:spcBef>
                          <a:spcPct val="20000"/>
                        </a:spcBef>
                        <a:buFont typeface="Arial" charset="0"/>
                        <a:defRPr sz="1500">
                          <a:solidFill>
                            <a:srgbClr val="00376C"/>
                          </a:solidFill>
                          <a:latin typeface="Verdana" charset="0"/>
                          <a:ea typeface="ＭＳ Ｐゴシック" charset="-128"/>
                        </a:defRPr>
                      </a:lvl3pPr>
                      <a:lvl4pPr marL="1600200" indent="-228600" defTabSz="381000">
                        <a:spcBef>
                          <a:spcPct val="20000"/>
                        </a:spcBef>
                        <a:buFont typeface="Arial" charset="0"/>
                        <a:defRPr sz="1500">
                          <a:solidFill>
                            <a:srgbClr val="00376C"/>
                          </a:solidFill>
                          <a:latin typeface="Verdana" charset="0"/>
                          <a:ea typeface="ＭＳ Ｐゴシック" charset="-128"/>
                        </a:defRPr>
                      </a:lvl4pPr>
                      <a:lvl5pPr marL="2057400" indent="-228600" defTabSz="381000">
                        <a:spcBef>
                          <a:spcPct val="20000"/>
                        </a:spcBef>
                        <a:buFont typeface="Arial" charset="0"/>
                        <a:defRPr sz="1500">
                          <a:solidFill>
                            <a:srgbClr val="00376C"/>
                          </a:solidFill>
                          <a:latin typeface="Verdana" charset="0"/>
                          <a:ea typeface="ＭＳ Ｐゴシック" charset="-128"/>
                        </a:defRPr>
                      </a:lvl5pPr>
                      <a:lvl6pPr marL="25146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6pPr>
                      <a:lvl7pPr marL="29718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7pPr>
                      <a:lvl8pPr marL="34290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8pPr>
                      <a:lvl9pPr marL="38862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9pPr>
                    </a:lstStyle>
                    <a:p>
                      <a:pPr marL="0" marR="0" lvl="0" indent="0" algn="l" defTabSz="381000" rtl="0" eaLnBrk="1" fontAlgn="base" latinLnBrk="0" hangingPunct="1">
                        <a:lnSpc>
                          <a:spcPct val="100000"/>
                        </a:lnSpc>
                        <a:spcBef>
                          <a:spcPct val="0"/>
                        </a:spcBef>
                        <a:spcAft>
                          <a:spcPct val="0"/>
                        </a:spcAft>
                        <a:buClrTx/>
                        <a:buSzTx/>
                        <a:buFontTx/>
                        <a:buNone/>
                        <a:tabLst/>
                      </a:pPr>
                      <a:r>
                        <a:rPr kumimoji="0" lang="de-DE" altLang="x-none" sz="1800" b="1" i="0" u="none" strike="noStrike" cap="none" normalizeH="0" baseline="0">
                          <a:ln>
                            <a:noFill/>
                          </a:ln>
                          <a:solidFill>
                            <a:srgbClr val="FFFFFF"/>
                          </a:solidFill>
                          <a:effectLst/>
                          <a:latin typeface="Calibri" pitchFamily="34" charset="0"/>
                          <a:ea typeface="ＭＳ Ｐゴシック" charset="-128"/>
                          <a:cs typeface="Calibri" pitchFamily="34" charset="0"/>
                        </a:rPr>
                        <a:t>Variante B</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1463675">
                <a:tc>
                  <a:txBody>
                    <a:bodyPr/>
                    <a:lstStyle>
                      <a:lvl1pPr defTabSz="381000">
                        <a:spcBef>
                          <a:spcPct val="20000"/>
                        </a:spcBef>
                        <a:buFont typeface="Arial" charset="0"/>
                        <a:defRPr sz="1900">
                          <a:solidFill>
                            <a:srgbClr val="00376C"/>
                          </a:solidFill>
                          <a:latin typeface="Verdana" charset="0"/>
                          <a:ea typeface="ＭＳ Ｐゴシック" charset="-128"/>
                        </a:defRPr>
                      </a:lvl1pPr>
                      <a:lvl2pPr marL="742950" indent="-285750" defTabSz="381000">
                        <a:spcBef>
                          <a:spcPct val="20000"/>
                        </a:spcBef>
                        <a:buFont typeface="Arial" charset="0"/>
                        <a:defRPr sz="1500">
                          <a:solidFill>
                            <a:srgbClr val="00376C"/>
                          </a:solidFill>
                          <a:latin typeface="Verdana" charset="0"/>
                          <a:ea typeface="ＭＳ Ｐゴシック" charset="-128"/>
                        </a:defRPr>
                      </a:lvl2pPr>
                      <a:lvl3pPr marL="1143000" indent="-228600" defTabSz="381000">
                        <a:spcBef>
                          <a:spcPct val="20000"/>
                        </a:spcBef>
                        <a:buFont typeface="Arial" charset="0"/>
                        <a:defRPr sz="1500">
                          <a:solidFill>
                            <a:srgbClr val="00376C"/>
                          </a:solidFill>
                          <a:latin typeface="Verdana" charset="0"/>
                          <a:ea typeface="ＭＳ Ｐゴシック" charset="-128"/>
                        </a:defRPr>
                      </a:lvl3pPr>
                      <a:lvl4pPr marL="1600200" indent="-228600" defTabSz="381000">
                        <a:spcBef>
                          <a:spcPct val="20000"/>
                        </a:spcBef>
                        <a:buFont typeface="Arial" charset="0"/>
                        <a:defRPr sz="1500">
                          <a:solidFill>
                            <a:srgbClr val="00376C"/>
                          </a:solidFill>
                          <a:latin typeface="Verdana" charset="0"/>
                          <a:ea typeface="ＭＳ Ｐゴシック" charset="-128"/>
                        </a:defRPr>
                      </a:lvl4pPr>
                      <a:lvl5pPr marL="2057400" indent="-228600" defTabSz="381000">
                        <a:spcBef>
                          <a:spcPct val="20000"/>
                        </a:spcBef>
                        <a:buFont typeface="Arial" charset="0"/>
                        <a:defRPr sz="1500">
                          <a:solidFill>
                            <a:srgbClr val="00376C"/>
                          </a:solidFill>
                          <a:latin typeface="Verdana" charset="0"/>
                          <a:ea typeface="ＭＳ Ｐゴシック" charset="-128"/>
                        </a:defRPr>
                      </a:lvl5pPr>
                      <a:lvl6pPr marL="25146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6pPr>
                      <a:lvl7pPr marL="29718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7pPr>
                      <a:lvl8pPr marL="34290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8pPr>
                      <a:lvl9pPr marL="38862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9pPr>
                    </a:lstStyle>
                    <a:p>
                      <a:pPr marL="0" marR="0" lvl="0" indent="0" algn="l" defTabSz="381000" rtl="0" eaLnBrk="1" fontAlgn="base" latinLnBrk="0" hangingPunct="1">
                        <a:lnSpc>
                          <a:spcPct val="100000"/>
                        </a:lnSpc>
                        <a:spcBef>
                          <a:spcPct val="0"/>
                        </a:spcBef>
                        <a:spcAft>
                          <a:spcPct val="0"/>
                        </a:spcAft>
                        <a:buClrTx/>
                        <a:buSzTx/>
                        <a:buFontTx/>
                        <a:buNone/>
                        <a:tabLst/>
                      </a:pPr>
                      <a:r>
                        <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rPr>
                        <a:t>Paul hat 45 Euro in seiner Spardose. </a:t>
                      </a:r>
                      <a:br>
                        <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rPr>
                      </a:br>
                      <a:r>
                        <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rPr>
                        <a:t>Er möchte sich ein ferngesteuertes Auto kaufen. Das Auto kostet 63 Euro.</a:t>
                      </a: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defTabSz="381000">
                        <a:spcBef>
                          <a:spcPct val="20000"/>
                        </a:spcBef>
                        <a:buFont typeface="Arial" charset="0"/>
                        <a:defRPr sz="1900">
                          <a:solidFill>
                            <a:srgbClr val="00376C"/>
                          </a:solidFill>
                          <a:latin typeface="Verdana" charset="0"/>
                          <a:ea typeface="ＭＳ Ｐゴシック" charset="-128"/>
                        </a:defRPr>
                      </a:lvl1pPr>
                      <a:lvl2pPr marL="742950" indent="-285750" defTabSz="381000">
                        <a:spcBef>
                          <a:spcPct val="20000"/>
                        </a:spcBef>
                        <a:buFont typeface="Arial" charset="0"/>
                        <a:defRPr sz="1500">
                          <a:solidFill>
                            <a:srgbClr val="00376C"/>
                          </a:solidFill>
                          <a:latin typeface="Verdana" charset="0"/>
                          <a:ea typeface="ＭＳ Ｐゴシック" charset="-128"/>
                        </a:defRPr>
                      </a:lvl2pPr>
                      <a:lvl3pPr marL="1143000" indent="-228600" defTabSz="381000">
                        <a:spcBef>
                          <a:spcPct val="20000"/>
                        </a:spcBef>
                        <a:buFont typeface="Arial" charset="0"/>
                        <a:defRPr sz="1500">
                          <a:solidFill>
                            <a:srgbClr val="00376C"/>
                          </a:solidFill>
                          <a:latin typeface="Verdana" charset="0"/>
                          <a:ea typeface="ＭＳ Ｐゴシック" charset="-128"/>
                        </a:defRPr>
                      </a:lvl3pPr>
                      <a:lvl4pPr marL="1600200" indent="-228600" defTabSz="381000">
                        <a:spcBef>
                          <a:spcPct val="20000"/>
                        </a:spcBef>
                        <a:buFont typeface="Arial" charset="0"/>
                        <a:defRPr sz="1500">
                          <a:solidFill>
                            <a:srgbClr val="00376C"/>
                          </a:solidFill>
                          <a:latin typeface="Verdana" charset="0"/>
                          <a:ea typeface="ＭＳ Ｐゴシック" charset="-128"/>
                        </a:defRPr>
                      </a:lvl4pPr>
                      <a:lvl5pPr marL="2057400" indent="-228600" defTabSz="381000">
                        <a:spcBef>
                          <a:spcPct val="20000"/>
                        </a:spcBef>
                        <a:buFont typeface="Arial" charset="0"/>
                        <a:defRPr sz="1500">
                          <a:solidFill>
                            <a:srgbClr val="00376C"/>
                          </a:solidFill>
                          <a:latin typeface="Verdana" charset="0"/>
                          <a:ea typeface="ＭＳ Ｐゴシック" charset="-128"/>
                        </a:defRPr>
                      </a:lvl5pPr>
                      <a:lvl6pPr marL="25146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6pPr>
                      <a:lvl7pPr marL="29718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7pPr>
                      <a:lvl8pPr marL="34290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8pPr>
                      <a:lvl9pPr marL="3886200" indent="-228600" defTabSz="381000" eaLnBrk="0" fontAlgn="base" hangingPunct="0">
                        <a:spcBef>
                          <a:spcPct val="20000"/>
                        </a:spcBef>
                        <a:spcAft>
                          <a:spcPct val="0"/>
                        </a:spcAft>
                        <a:buFont typeface="Arial" charset="0"/>
                        <a:defRPr sz="1500">
                          <a:solidFill>
                            <a:srgbClr val="00376C"/>
                          </a:solidFill>
                          <a:latin typeface="Verdana" charset="0"/>
                          <a:ea typeface="ＭＳ Ｐゴシック" charset="-128"/>
                        </a:defRPr>
                      </a:lvl9pPr>
                    </a:lstStyle>
                    <a:p>
                      <a:pPr marL="0" marR="0" lvl="0" indent="0" algn="l" defTabSz="381000" rtl="0" eaLnBrk="1" fontAlgn="base" latinLnBrk="0" hangingPunct="1">
                        <a:lnSpc>
                          <a:spcPct val="100000"/>
                        </a:lnSpc>
                        <a:spcBef>
                          <a:spcPct val="0"/>
                        </a:spcBef>
                        <a:spcAft>
                          <a:spcPct val="0"/>
                        </a:spcAft>
                        <a:buClrTx/>
                        <a:buSzTx/>
                        <a:buFontTx/>
                        <a:buNone/>
                        <a:tabLst/>
                      </a:pPr>
                      <a:r>
                        <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rPr>
                        <a:t>Heute wird zum 1000. Mal die Kindersendung </a:t>
                      </a:r>
                      <a:r>
                        <a:rPr kumimoji="0" lang="de-DE" altLang="x-none" sz="1800" b="0" i="0" u="none" strike="noStrike" cap="none" normalizeH="0" baseline="0" dirty="0" err="1">
                          <a:ln>
                            <a:noFill/>
                          </a:ln>
                          <a:solidFill>
                            <a:srgbClr val="000000"/>
                          </a:solidFill>
                          <a:effectLst/>
                          <a:latin typeface="Calibri" pitchFamily="34" charset="0"/>
                          <a:ea typeface="ＭＳ Ｐゴシック" charset="-128"/>
                          <a:cs typeface="Calibri" pitchFamily="34" charset="0"/>
                        </a:rPr>
                        <a:t>Blinky</a:t>
                      </a:r>
                      <a:r>
                        <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rPr>
                        <a:t> ausgestrahlt. Sie läuft seit knapp 10 Jahren einmal pro Woche, jeweils am Donnerstag-nachmittag. Kann das stimmen?</a:t>
                      </a:r>
                    </a:p>
                    <a:p>
                      <a:pPr marL="0" marR="0" lvl="0" indent="0" algn="l" defTabSz="381000" rtl="0" eaLnBrk="1" fontAlgn="base" latinLnBrk="0" hangingPunct="1">
                        <a:lnSpc>
                          <a:spcPct val="100000"/>
                        </a:lnSpc>
                        <a:spcBef>
                          <a:spcPct val="0"/>
                        </a:spcBef>
                        <a:spcAft>
                          <a:spcPct val="0"/>
                        </a:spcAft>
                        <a:buClrTx/>
                        <a:buSzTx/>
                        <a:buFontTx/>
                        <a:buNone/>
                        <a:tabLst/>
                      </a:pPr>
                      <a:endParaRPr kumimoji="0" lang="de-DE" altLang="x-none" sz="1800" b="0" i="0" u="none" strike="noStrike" cap="none" normalizeH="0" baseline="0" dirty="0">
                        <a:ln>
                          <a:noFill/>
                        </a:ln>
                        <a:solidFill>
                          <a:srgbClr val="000000"/>
                        </a:solidFill>
                        <a:effectLst/>
                        <a:latin typeface="Calibri" pitchFamily="34" charset="0"/>
                        <a:ea typeface="ＭＳ Ｐゴシック" charset="-128"/>
                        <a:cs typeface="Calibri" pitchFamily="34" charset="0"/>
                      </a:endParaRPr>
                    </a:p>
                  </a:txBody>
                  <a:tcPr marT="45729" marB="4572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bl>
          </a:graphicData>
        </a:graphic>
      </p:graphicFrame>
      <p:sp>
        <p:nvSpPr>
          <p:cNvPr id="12302" name="Rechteck 2"/>
          <p:cNvSpPr>
            <a:spLocks noChangeArrowheads="1"/>
          </p:cNvSpPr>
          <p:nvPr/>
        </p:nvSpPr>
        <p:spPr bwMode="auto">
          <a:xfrm>
            <a:off x="395536" y="4509120"/>
            <a:ext cx="7559675" cy="20159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3300">
                <a:solidFill>
                  <a:schemeClr val="tx1"/>
                </a:solidFill>
                <a:latin typeface="Verdana" panose="020B0604030504040204" pitchFamily="34" charset="0"/>
                <a:ea typeface="MS PGothic" panose="020B0600070205080204" pitchFamily="34" charset="-128"/>
              </a:defRPr>
            </a:lvl1pPr>
            <a:lvl2pPr marL="742950" indent="-285750">
              <a:defRPr sz="3300">
                <a:solidFill>
                  <a:schemeClr val="tx1"/>
                </a:solidFill>
                <a:latin typeface="Verdana" panose="020B0604030504040204" pitchFamily="34" charset="0"/>
                <a:ea typeface="MS PGothic" panose="020B0600070205080204" pitchFamily="34" charset="-128"/>
              </a:defRPr>
            </a:lvl2pPr>
            <a:lvl3pPr marL="1143000" indent="-228600">
              <a:defRPr sz="3300">
                <a:solidFill>
                  <a:schemeClr val="tx1"/>
                </a:solidFill>
                <a:latin typeface="Verdana" panose="020B0604030504040204" pitchFamily="34" charset="0"/>
                <a:ea typeface="MS PGothic" panose="020B0600070205080204" pitchFamily="34" charset="-128"/>
              </a:defRPr>
            </a:lvl3pPr>
            <a:lvl4pPr marL="1600200" indent="-228600">
              <a:defRPr sz="3300">
                <a:solidFill>
                  <a:schemeClr val="tx1"/>
                </a:solidFill>
                <a:latin typeface="Verdana" panose="020B0604030504040204" pitchFamily="34" charset="0"/>
                <a:ea typeface="MS PGothic" panose="020B0600070205080204" pitchFamily="34" charset="-128"/>
              </a:defRPr>
            </a:lvl4pPr>
            <a:lvl5pPr marL="2057400" indent="-228600">
              <a:defRPr sz="3300">
                <a:solidFill>
                  <a:schemeClr val="tx1"/>
                </a:solidFill>
                <a:latin typeface="Verdana" panose="020B0604030504040204" pitchFamily="34" charset="0"/>
                <a:ea typeface="MS PGothic" panose="020B0600070205080204" pitchFamily="34" charset="-128"/>
              </a:defRPr>
            </a:lvl5pPr>
            <a:lvl6pPr marL="25146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6pPr>
            <a:lvl7pPr marL="29718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7pPr>
            <a:lvl8pPr marL="34290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8pPr>
            <a:lvl9pPr marL="3886200" indent="-228600" eaLnBrk="0" fontAlgn="base" hangingPunct="0">
              <a:spcBef>
                <a:spcPct val="0"/>
              </a:spcBef>
              <a:spcAft>
                <a:spcPct val="0"/>
              </a:spcAft>
              <a:defRPr sz="3300">
                <a:solidFill>
                  <a:schemeClr val="tx1"/>
                </a:solidFill>
                <a:latin typeface="Verdana" panose="020B0604030504040204" pitchFamily="34" charset="0"/>
                <a:ea typeface="MS PGothic" panose="020B0600070205080204" pitchFamily="34" charset="-128"/>
              </a:defRPr>
            </a:lvl9pPr>
          </a:lstStyle>
          <a:p>
            <a:pPr>
              <a:spcAft>
                <a:spcPts val="600"/>
              </a:spcAft>
              <a:buClr>
                <a:srgbClr val="327A86"/>
              </a:buClr>
              <a:buFont typeface="Wingdings" pitchFamily="2" charset="2"/>
              <a:buChar char="§"/>
            </a:pPr>
            <a:r>
              <a:rPr lang="de-DE" altLang="de-DE" sz="2000" dirty="0">
                <a:latin typeface="Calibri" pitchFamily="34" charset="0"/>
                <a:cs typeface="Calibri" pitchFamily="34" charset="0"/>
              </a:rPr>
              <a:t>Notieren Sie bitte für jede Aufgabe einen möglichen Lösungsweg.</a:t>
            </a:r>
          </a:p>
          <a:p>
            <a:pPr>
              <a:spcAft>
                <a:spcPts val="600"/>
              </a:spcAft>
              <a:buClr>
                <a:srgbClr val="327A86"/>
              </a:buClr>
              <a:buFont typeface="Wingdings" pitchFamily="2" charset="2"/>
              <a:buChar char="§"/>
            </a:pPr>
            <a:r>
              <a:rPr lang="de-DE" altLang="de-DE" sz="2000" dirty="0">
                <a:latin typeface="Calibri" pitchFamily="34" charset="0"/>
                <a:cs typeface="Calibri" pitchFamily="34" charset="0"/>
              </a:rPr>
              <a:t>Diskutieren Sie den Einsatz dieser Sachaufgaben unter dem Gesichtspunkt der Entwicklung inhaltsbezogener und prozessorientierter Kompetenzen von Grundschulkindern sowie Ihrer eigenen Erfahrungen beim Gestalten des Unterrichts mit Sachaufgaben.</a:t>
            </a:r>
          </a:p>
        </p:txBody>
      </p:sp>
      <p:sp>
        <p:nvSpPr>
          <p:cNvPr id="3" name="Title 2"/>
          <p:cNvSpPr>
            <a:spLocks noGrp="1"/>
          </p:cNvSpPr>
          <p:nvPr>
            <p:ph type="title"/>
          </p:nvPr>
        </p:nvSpPr>
        <p:spPr/>
        <p:txBody>
          <a:bodyPr>
            <a:normAutofit fontScale="90000"/>
          </a:bodyPr>
          <a:lstStyle/>
          <a:p>
            <a:r>
              <a:rPr lang="de-DE" dirty="0"/>
              <a:t>Auftrag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302"/>
                                        </p:tgtEl>
                                        <p:attrNameLst>
                                          <p:attrName>style.visibility</p:attrName>
                                        </p:attrNameLst>
                                      </p:cBhvr>
                                      <p:to>
                                        <p:strVal val="visible"/>
                                      </p:to>
                                    </p:set>
                                    <p:animEffect transition="in" filter="fade">
                                      <p:cBhvr>
                                        <p:cTn id="7"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02" grpId="0"/>
    </p:bldLst>
  </p:timing>
</p:sld>
</file>

<file path=ppt/theme/theme1.xml><?xml version="1.0" encoding="utf-8"?>
<a:theme xmlns:a="http://schemas.openxmlformats.org/drawingml/2006/main" name="Folien_DZLM_122016">
  <a:themeElements>
    <a:clrScheme name="DZLM">
      <a:dk1>
        <a:sysClr val="windowText" lastClr="000000"/>
      </a:dk1>
      <a:lt1>
        <a:sysClr val="window" lastClr="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00B0F0"/>
      </a:hlink>
      <a:folHlink>
        <a:srgbClr val="800080"/>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2.xml><?xml version="1.0" encoding="utf-8"?>
<a:theme xmlns:a="http://schemas.openxmlformats.org/drawingml/2006/main" name="FortbildnerFolien">
  <a:themeElements>
    <a:clrScheme name="Benutzerdefiniert 19">
      <a:dk1>
        <a:srgbClr val="000000"/>
      </a:dk1>
      <a:lt1>
        <a:srgbClr val="FFFFFF"/>
      </a:lt1>
      <a:dk2>
        <a:srgbClr val="327A86"/>
      </a:dk2>
      <a:lt2>
        <a:srgbClr val="CDB987"/>
      </a:lt2>
      <a:accent1>
        <a:srgbClr val="327A86"/>
      </a:accent1>
      <a:accent2>
        <a:srgbClr val="F8B44F"/>
      </a:accent2>
      <a:accent3>
        <a:srgbClr val="737373"/>
      </a:accent3>
      <a:accent4>
        <a:srgbClr val="CDB987"/>
      </a:accent4>
      <a:accent5>
        <a:srgbClr val="000000"/>
      </a:accent5>
      <a:accent6>
        <a:srgbClr val="FFFFFF"/>
      </a:accent6>
      <a:hlink>
        <a:srgbClr val="327A86"/>
      </a:hlink>
      <a:folHlink>
        <a:srgbClr val="327A86"/>
      </a:folHlink>
    </a:clrScheme>
    <a:fontScheme name="Leere Prä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9525" cap="flat" cmpd="sng" algn="ctr">
          <a:solidFill>
            <a:schemeClr val="tx2"/>
          </a:solid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000" b="0" i="0" u="none" strike="noStrike" cap="none" normalizeH="0" baseline="0" dirty="0" err="1" smtClean="0">
            <a:ln>
              <a:noFill/>
            </a:ln>
            <a:solidFill>
              <a:schemeClr val="tx1"/>
            </a:solidFill>
            <a:effectLst/>
            <a:latin typeface="Calibri" panose="020F050202020403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txDef>
      <a:spPr>
        <a:noFill/>
      </a:spPr>
      <a:bodyPr wrap="square" rtlCol="0">
        <a:spAutoFit/>
      </a:bodyPr>
      <a:lstStyle>
        <a:defPPr>
          <a:defRPr sz="2000" dirty="0">
            <a:latin typeface="Calibri" panose="020F0502020204030204" pitchFamily="34" charset="0"/>
          </a:defRPr>
        </a:defPPr>
      </a:lst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ZLM_Juni2015 _Präsentation_Vorlage.potx" id="{4403B78A-53FD-4E46-8F0C-8727F1696680}" vid="{EE17F2D2-6447-4ED2-A9F9-03F57224F0B6}"/>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6192</Words>
  <Application>Microsoft Macintosh PowerPoint</Application>
  <PresentationFormat>Bildschirmpräsentation (4:3)</PresentationFormat>
  <Paragraphs>693</Paragraphs>
  <Slides>69</Slides>
  <Notes>63</Notes>
  <HiddenSlides>14</HiddenSlides>
  <MMClips>0</MMClips>
  <ScaleCrop>false</ScaleCrop>
  <HeadingPairs>
    <vt:vector size="6" baseType="variant">
      <vt:variant>
        <vt:lpstr>Verwendete Schriftarten</vt:lpstr>
      </vt:variant>
      <vt:variant>
        <vt:i4>7</vt:i4>
      </vt:variant>
      <vt:variant>
        <vt:lpstr>Design</vt:lpstr>
      </vt:variant>
      <vt:variant>
        <vt:i4>2</vt:i4>
      </vt:variant>
      <vt:variant>
        <vt:lpstr>Folientitel</vt:lpstr>
      </vt:variant>
      <vt:variant>
        <vt:i4>69</vt:i4>
      </vt:variant>
    </vt:vector>
  </HeadingPairs>
  <TitlesOfParts>
    <vt:vector size="78" baseType="lpstr">
      <vt:lpstr>MS PGothic</vt:lpstr>
      <vt:lpstr>MS PGothic</vt:lpstr>
      <vt:lpstr>Arial</vt:lpstr>
      <vt:lpstr>Calibri</vt:lpstr>
      <vt:lpstr>Times New Roman</vt:lpstr>
      <vt:lpstr>Verdana</vt:lpstr>
      <vt:lpstr>Wingdings</vt:lpstr>
      <vt:lpstr>Folien_DZLM_122016</vt:lpstr>
      <vt:lpstr>FortbildnerFolien</vt:lpstr>
      <vt:lpstr>Sachrechnen GS Baustein 1 | Ziele und Funktionen des Sachrechnens</vt:lpstr>
      <vt:lpstr>Hinweise zu den Lizenzbedingungen</vt:lpstr>
      <vt:lpstr>Zum Umgang mit den Folien</vt:lpstr>
      <vt:lpstr>Überblick über alle vier Bausteine im Modul</vt:lpstr>
      <vt:lpstr>Vorschlag für Zeitstruktur (siehe Steckbrief)</vt:lpstr>
      <vt:lpstr>Gliederung</vt:lpstr>
      <vt:lpstr>Anmerkungen</vt:lpstr>
      <vt:lpstr>Anmerkungen</vt:lpstr>
      <vt:lpstr>Auftrag</vt:lpstr>
      <vt:lpstr>Zeitungsmathematik – Kann das stimmen?</vt:lpstr>
      <vt:lpstr>Das Modul/der Kurs – ein inhaltlicher Überblick</vt:lpstr>
      <vt:lpstr>Anmerkungen</vt:lpstr>
      <vt:lpstr>Zum heutigen Kursteil</vt:lpstr>
      <vt:lpstr>Natur und Zahlen</vt:lpstr>
      <vt:lpstr>Anmerkungen</vt:lpstr>
      <vt:lpstr>Problemaufriss</vt:lpstr>
      <vt:lpstr>Problemaufriss</vt:lpstr>
      <vt:lpstr>Problemaufriss</vt:lpstr>
      <vt:lpstr>Problemaufriss</vt:lpstr>
      <vt:lpstr>Problemaufriss</vt:lpstr>
      <vt:lpstr>Gliederung</vt:lpstr>
      <vt:lpstr>Anmerkungen</vt:lpstr>
      <vt:lpstr>Auftrag</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Welche Definitionen findet man in der Didaktik?</vt:lpstr>
      <vt:lpstr>Vgl. Franke &amp; Ruwisch 2011</vt:lpstr>
      <vt:lpstr>Vgl. Franke &amp; Ruwisch 2011</vt:lpstr>
      <vt:lpstr>Gliederung</vt:lpstr>
      <vt:lpstr>Anmerkungen</vt:lpstr>
      <vt:lpstr>Auftrag</vt:lpstr>
      <vt:lpstr>PowerPoint-Präsentation</vt:lpstr>
      <vt:lpstr>Auftrag</vt:lpstr>
      <vt:lpstr>Gliederung</vt:lpstr>
      <vt:lpstr>Anmerkungen</vt:lpstr>
      <vt:lpstr>PowerPoint-Präsentation</vt:lpstr>
      <vt:lpstr> Typen von Sachaufgaben </vt:lpstr>
      <vt:lpstr> Typen von Sachaufgaben </vt:lpstr>
      <vt:lpstr> Typen von Sachaufgaben </vt:lpstr>
      <vt:lpstr> Typen von Sachaufgaben </vt:lpstr>
      <vt:lpstr> Auftrag </vt:lpstr>
      <vt:lpstr> Auftrag </vt:lpstr>
      <vt:lpstr>PowerPoint-Präsentation</vt:lpstr>
      <vt:lpstr>PowerPoint-Präsentation</vt:lpstr>
      <vt:lpstr>PowerPoint-Präsentation</vt:lpstr>
      <vt:lpstr>PowerPoint-Präsentation</vt:lpstr>
      <vt:lpstr>PowerPoint-Präsentation</vt:lpstr>
      <vt:lpstr>PowerPoint-Präsentation</vt:lpstr>
      <vt:lpstr>Gliederung</vt:lpstr>
      <vt:lpstr>Anmerkungen</vt:lpstr>
      <vt:lpstr>Anmerkungen</vt:lpstr>
      <vt:lpstr> Praxisphase vorbereiten </vt:lpstr>
      <vt:lpstr>Praxisphase – unterrichtspraktisch</vt:lpstr>
      <vt:lpstr>Praxisphase – unterrichtspraktisch</vt:lpstr>
      <vt:lpstr> Praxisphase – fachlicher/fachdidaktischer Auftrag  </vt:lpstr>
      <vt:lpstr>Praxisphase – Arbeit im Tandem</vt:lpstr>
      <vt:lpstr>Zum Nachlesen … Anregungen</vt:lpstr>
      <vt:lpstr>Zum Nachlesen … Anregungen</vt:lpstr>
      <vt:lpstr>Zum Nachlesen … Anregungen</vt:lpstr>
      <vt:lpstr>PowerPoint-Präsentation</vt:lpstr>
      <vt:lpstr>MOODLE…</vt:lpstr>
      <vt:lpstr>PowerPoint-Präsentation</vt:lpstr>
    </vt:vector>
  </TitlesOfParts>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Willkommen</dc:title>
  <dc:creator>Marleen C. Schwalm</dc:creator>
  <cp:lastModifiedBy>Microsoft Office User</cp:lastModifiedBy>
  <cp:revision>674</cp:revision>
  <cp:lastPrinted>2012-01-26T20:06:40Z</cp:lastPrinted>
  <dcterms:created xsi:type="dcterms:W3CDTF">2012-01-16T15:46:35Z</dcterms:created>
  <dcterms:modified xsi:type="dcterms:W3CDTF">2020-08-20T07:31:32Z</dcterms:modified>
</cp:coreProperties>
</file>